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26"/>
  </p:notesMasterIdLst>
  <p:sldIdLst>
    <p:sldId id="256" r:id="rId2"/>
    <p:sldId id="260" r:id="rId3"/>
    <p:sldId id="278" r:id="rId4"/>
    <p:sldId id="451" r:id="rId5"/>
    <p:sldId id="444" r:id="rId6"/>
    <p:sldId id="438" r:id="rId7"/>
    <p:sldId id="439" r:id="rId8"/>
    <p:sldId id="440" r:id="rId9"/>
    <p:sldId id="441" r:id="rId10"/>
    <p:sldId id="443" r:id="rId11"/>
    <p:sldId id="442" r:id="rId12"/>
    <p:sldId id="381" r:id="rId13"/>
    <p:sldId id="382" r:id="rId14"/>
    <p:sldId id="380" r:id="rId15"/>
    <p:sldId id="369" r:id="rId16"/>
    <p:sldId id="383" r:id="rId17"/>
    <p:sldId id="384" r:id="rId18"/>
    <p:sldId id="385" r:id="rId19"/>
    <p:sldId id="413" r:id="rId20"/>
    <p:sldId id="446" r:id="rId21"/>
    <p:sldId id="386" r:id="rId22"/>
    <p:sldId id="447" r:id="rId23"/>
    <p:sldId id="448" r:id="rId24"/>
    <p:sldId id="452" r:id="rId25"/>
    <p:sldId id="343" r:id="rId26"/>
    <p:sldId id="387" r:id="rId27"/>
    <p:sldId id="388" r:id="rId28"/>
    <p:sldId id="389" r:id="rId29"/>
    <p:sldId id="449" r:id="rId30"/>
    <p:sldId id="391" r:id="rId31"/>
    <p:sldId id="450"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4" r:id="rId53"/>
    <p:sldId id="415" r:id="rId54"/>
    <p:sldId id="416" r:id="rId55"/>
    <p:sldId id="417" r:id="rId56"/>
    <p:sldId id="418" r:id="rId57"/>
    <p:sldId id="419" r:id="rId58"/>
    <p:sldId id="420" r:id="rId59"/>
    <p:sldId id="421" r:id="rId60"/>
    <p:sldId id="422" r:id="rId61"/>
    <p:sldId id="423" r:id="rId62"/>
    <p:sldId id="424" r:id="rId63"/>
    <p:sldId id="425" r:id="rId64"/>
    <p:sldId id="426" r:id="rId65"/>
    <p:sldId id="427" r:id="rId66"/>
    <p:sldId id="428" r:id="rId67"/>
    <p:sldId id="429" r:id="rId68"/>
    <p:sldId id="430" r:id="rId69"/>
    <p:sldId id="431" r:id="rId70"/>
    <p:sldId id="432" r:id="rId71"/>
    <p:sldId id="433" r:id="rId72"/>
    <p:sldId id="325" r:id="rId73"/>
    <p:sldId id="434" r:id="rId74"/>
    <p:sldId id="342" r:id="rId75"/>
    <p:sldId id="337" r:id="rId76"/>
    <p:sldId id="340" r:id="rId77"/>
    <p:sldId id="338" r:id="rId78"/>
    <p:sldId id="435" r:id="rId79"/>
    <p:sldId id="436" r:id="rId80"/>
    <p:sldId id="257" r:id="rId81"/>
    <p:sldId id="285" r:id="rId82"/>
    <p:sldId id="313" r:id="rId83"/>
    <p:sldId id="310" r:id="rId84"/>
    <p:sldId id="268" r:id="rId85"/>
    <p:sldId id="295" r:id="rId86"/>
    <p:sldId id="296" r:id="rId87"/>
    <p:sldId id="293" r:id="rId88"/>
    <p:sldId id="455" r:id="rId89"/>
    <p:sldId id="298" r:id="rId90"/>
    <p:sldId id="263" r:id="rId91"/>
    <p:sldId id="294" r:id="rId92"/>
    <p:sldId id="307" r:id="rId93"/>
    <p:sldId id="372" r:id="rId94"/>
    <p:sldId id="373" r:id="rId95"/>
    <p:sldId id="374" r:id="rId96"/>
    <p:sldId id="321" r:id="rId97"/>
    <p:sldId id="303" r:id="rId98"/>
    <p:sldId id="318" r:id="rId99"/>
    <p:sldId id="319" r:id="rId100"/>
    <p:sldId id="320" r:id="rId101"/>
    <p:sldId id="375" r:id="rId102"/>
    <p:sldId id="275" r:id="rId103"/>
    <p:sldId id="264" r:id="rId104"/>
    <p:sldId id="273" r:id="rId105"/>
    <p:sldId id="274" r:id="rId106"/>
    <p:sldId id="297" r:id="rId107"/>
    <p:sldId id="339" r:id="rId108"/>
    <p:sldId id="348" r:id="rId109"/>
    <p:sldId id="299" r:id="rId110"/>
    <p:sldId id="336" r:id="rId111"/>
    <p:sldId id="453" r:id="rId112"/>
    <p:sldId id="331" r:id="rId113"/>
    <p:sldId id="355" r:id="rId114"/>
    <p:sldId id="311" r:id="rId115"/>
    <p:sldId id="358" r:id="rId116"/>
    <p:sldId id="327" r:id="rId117"/>
    <p:sldId id="328" r:id="rId118"/>
    <p:sldId id="332" r:id="rId119"/>
    <p:sldId id="354" r:id="rId120"/>
    <p:sldId id="454" r:id="rId121"/>
    <p:sldId id="359" r:id="rId122"/>
    <p:sldId id="345" r:id="rId123"/>
    <p:sldId id="361" r:id="rId124"/>
    <p:sldId id="349"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893B67-3DFD-BD48-ABF5-5F3FE5232C68}">
          <p14:sldIdLst>
            <p14:sldId id="256"/>
            <p14:sldId id="260"/>
            <p14:sldId id="278"/>
            <p14:sldId id="451"/>
            <p14:sldId id="444"/>
            <p14:sldId id="438"/>
            <p14:sldId id="439"/>
            <p14:sldId id="440"/>
            <p14:sldId id="441"/>
            <p14:sldId id="443"/>
            <p14:sldId id="442"/>
            <p14:sldId id="381"/>
            <p14:sldId id="382"/>
            <p14:sldId id="380"/>
            <p14:sldId id="369"/>
            <p14:sldId id="383"/>
            <p14:sldId id="384"/>
            <p14:sldId id="385"/>
            <p14:sldId id="413"/>
            <p14:sldId id="446"/>
            <p14:sldId id="386"/>
            <p14:sldId id="447"/>
            <p14:sldId id="448"/>
            <p14:sldId id="452"/>
            <p14:sldId id="343"/>
            <p14:sldId id="387"/>
            <p14:sldId id="388"/>
            <p14:sldId id="389"/>
            <p14:sldId id="449"/>
            <p14:sldId id="391"/>
            <p14:sldId id="450"/>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325"/>
            <p14:sldId id="434"/>
            <p14:sldId id="342"/>
            <p14:sldId id="337"/>
            <p14:sldId id="340"/>
            <p14:sldId id="338"/>
            <p14:sldId id="435"/>
            <p14:sldId id="436"/>
          </p14:sldIdLst>
        </p14:section>
        <p14:section name="Personality Change" id="{11CE1BA6-E23D-3F48-A299-E12FFA1E2246}">
          <p14:sldIdLst>
            <p14:sldId id="257"/>
            <p14:sldId id="285"/>
            <p14:sldId id="313"/>
            <p14:sldId id="310"/>
            <p14:sldId id="268"/>
            <p14:sldId id="295"/>
            <p14:sldId id="296"/>
            <p14:sldId id="293"/>
            <p14:sldId id="455"/>
            <p14:sldId id="298"/>
          </p14:sldIdLst>
        </p14:section>
        <p14:section name="Correlational Change" id="{D9C46D12-57B2-AC43-B5F7-CFB7B13F652D}">
          <p14:sldIdLst>
            <p14:sldId id="263"/>
            <p14:sldId id="294"/>
            <p14:sldId id="307"/>
            <p14:sldId id="372"/>
            <p14:sldId id="373"/>
            <p14:sldId id="374"/>
            <p14:sldId id="321"/>
          </p14:sldIdLst>
        </p14:section>
        <p14:section name="Aggregation" id="{3B8BC5BB-B597-9842-8302-4C5C2BFB3A0A}">
          <p14:sldIdLst>
            <p14:sldId id="303"/>
            <p14:sldId id="318"/>
            <p14:sldId id="319"/>
            <p14:sldId id="320"/>
            <p14:sldId id="375"/>
          </p14:sldIdLst>
        </p14:section>
        <p14:section name="Predictionn" id="{758AF400-F2E1-994A-9A69-040D0ABA7233}">
          <p14:sldIdLst>
            <p14:sldId id="275"/>
            <p14:sldId id="264"/>
            <p14:sldId id="273"/>
            <p14:sldId id="274"/>
            <p14:sldId id="297"/>
          </p14:sldIdLst>
        </p14:section>
        <p14:section name="Intervention" id="{19F6DF69-AF29-5A45-9C58-B76B3F9BA422}">
          <p14:sldIdLst>
            <p14:sldId id="339"/>
            <p14:sldId id="348"/>
            <p14:sldId id="299"/>
            <p14:sldId id="336"/>
            <p14:sldId id="453"/>
            <p14:sldId id="331"/>
            <p14:sldId id="355"/>
            <p14:sldId id="311"/>
            <p14:sldId id="358"/>
            <p14:sldId id="327"/>
            <p14:sldId id="328"/>
            <p14:sldId id="332"/>
            <p14:sldId id="354"/>
            <p14:sldId id="454"/>
            <p14:sldId id="359"/>
            <p14:sldId id="345"/>
            <p14:sldId id="361"/>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532DC"/>
    <a:srgbClr val="0896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33"/>
    <p:restoredTop sz="81633"/>
  </p:normalViewPr>
  <p:slideViewPr>
    <p:cSldViewPr snapToGrid="0" snapToObjects="1">
      <p:cViewPr varScale="1">
        <p:scale>
          <a:sx n="103" d="100"/>
          <a:sy n="103" d="100"/>
        </p:scale>
        <p:origin x="2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04F27-9C6D-C446-883E-A76725C37B34}" type="datetimeFigureOut">
              <a:rPr lang="en-US" smtClean="0"/>
              <a:t>4/18/21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D7995-6F21-5847-ACFA-375291656504}" type="slidenum">
              <a:rPr lang="en-US" smtClean="0"/>
              <a:t>‹#›</a:t>
            </a:fld>
            <a:endParaRPr lang="en-US"/>
          </a:p>
        </p:txBody>
      </p:sp>
    </p:spTree>
    <p:extLst>
      <p:ext uri="{BB962C8B-B14F-4D97-AF65-F5344CB8AC3E}">
        <p14:creationId xmlns:p14="http://schemas.microsoft.com/office/powerpoint/2010/main" val="2763695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BD7995-6F21-5847-ACFA-375291656504}" type="slidenum">
              <a:rPr lang="en-US" smtClean="0"/>
              <a:t>1</a:t>
            </a:fld>
            <a:endParaRPr lang="en-US"/>
          </a:p>
        </p:txBody>
      </p:sp>
    </p:spTree>
    <p:extLst>
      <p:ext uri="{BB962C8B-B14F-4D97-AF65-F5344CB8AC3E}">
        <p14:creationId xmlns:p14="http://schemas.microsoft.com/office/powerpoint/2010/main" val="3973282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if we think of personality as a system in which the latent characteristics are emergent properties of the indicators, this opens up a host of new </a:t>
            </a:r>
            <a:r>
              <a:rPr lang="en-US" dirty="0" err="1"/>
              <a:t>qustions</a:t>
            </a:r>
            <a:r>
              <a:rPr lang="en-US" dirty="0"/>
              <a:t> about how we think about personality measurement, change, and </a:t>
            </a:r>
            <a:r>
              <a:rPr lang="en-US" dirty="0" err="1"/>
              <a:t>procceses</a:t>
            </a:r>
            <a:endParaRPr lang="en-US" dirty="0"/>
          </a:p>
        </p:txBody>
      </p:sp>
      <p:sp>
        <p:nvSpPr>
          <p:cNvPr id="4" name="Slide Number Placeholder 3"/>
          <p:cNvSpPr>
            <a:spLocks noGrp="1"/>
          </p:cNvSpPr>
          <p:nvPr>
            <p:ph type="sldNum" sz="quarter" idx="5"/>
          </p:nvPr>
        </p:nvSpPr>
        <p:spPr/>
        <p:txBody>
          <a:bodyPr/>
          <a:lstStyle/>
          <a:p>
            <a:fld id="{27BD7995-6F21-5847-ACFA-375291656504}" type="slidenum">
              <a:rPr lang="en-US" smtClean="0"/>
              <a:t>10</a:t>
            </a:fld>
            <a:endParaRPr lang="en-US"/>
          </a:p>
        </p:txBody>
      </p:sp>
    </p:spTree>
    <p:extLst>
      <p:ext uri="{BB962C8B-B14F-4D97-AF65-F5344CB8AC3E}">
        <p14:creationId xmlns:p14="http://schemas.microsoft.com/office/powerpoint/2010/main" val="2447175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also leverages those behavior personality links</a:t>
            </a:r>
          </a:p>
        </p:txBody>
      </p:sp>
      <p:sp>
        <p:nvSpPr>
          <p:cNvPr id="4" name="Slide Number Placeholder 3"/>
          <p:cNvSpPr>
            <a:spLocks noGrp="1"/>
          </p:cNvSpPr>
          <p:nvPr>
            <p:ph type="sldNum" sz="quarter" idx="5"/>
          </p:nvPr>
        </p:nvSpPr>
        <p:spPr/>
        <p:txBody>
          <a:bodyPr/>
          <a:lstStyle/>
          <a:p>
            <a:fld id="{3D36F060-1DC9-D54C-A027-3597AF0C0B98}" type="slidenum">
              <a:rPr lang="en-US" smtClean="0"/>
              <a:t>120</a:t>
            </a:fld>
            <a:endParaRPr lang="en-US"/>
          </a:p>
        </p:txBody>
      </p:sp>
    </p:spTree>
    <p:extLst>
      <p:ext uri="{BB962C8B-B14F-4D97-AF65-F5344CB8AC3E}">
        <p14:creationId xmlns:p14="http://schemas.microsoft.com/office/powerpoint/2010/main" val="14239303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feedback page looks something like this. For example, for this participant, they show </a:t>
            </a:r>
            <a:r>
              <a:rPr lang="en-US" dirty="0" err="1"/>
              <a:t>anegative</a:t>
            </a:r>
            <a:r>
              <a:rPr lang="en-US" dirty="0"/>
              <a:t> link between </a:t>
            </a:r>
            <a:r>
              <a:rPr lang="en-US" dirty="0" err="1"/>
              <a:t>Porcrastination</a:t>
            </a:r>
            <a:r>
              <a:rPr lang="en-US" dirty="0"/>
              <a:t> and emotional volatility, so we suggest that they take a minute to breathe when they find themselves procrastinating</a:t>
            </a:r>
          </a:p>
        </p:txBody>
      </p:sp>
      <p:sp>
        <p:nvSpPr>
          <p:cNvPr id="4" name="Slide Number Placeholder 3"/>
          <p:cNvSpPr>
            <a:spLocks noGrp="1"/>
          </p:cNvSpPr>
          <p:nvPr>
            <p:ph type="sldNum" sz="quarter" idx="5"/>
          </p:nvPr>
        </p:nvSpPr>
        <p:spPr/>
        <p:txBody>
          <a:bodyPr/>
          <a:lstStyle/>
          <a:p>
            <a:fld id="{3D36F060-1DC9-D54C-A027-3597AF0C0B98}" type="slidenum">
              <a:rPr lang="en-US" smtClean="0"/>
              <a:t>121</a:t>
            </a:fld>
            <a:endParaRPr lang="en-US"/>
          </a:p>
        </p:txBody>
      </p:sp>
    </p:spTree>
    <p:extLst>
      <p:ext uri="{BB962C8B-B14F-4D97-AF65-F5344CB8AC3E}">
        <p14:creationId xmlns:p14="http://schemas.microsoft.com/office/powerpoint/2010/main" val="383274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regardless of the use of formative or reflective models under a nomothetic approach, there's currently no evidence that these between person models meet the statistical assumptions, like ergodicity, that must be met for the between person model to allow us to make causal inferences about personality at the level of a person. Only by looking at intraindividual personality structure can we begin to answer questions about the mechanisms of personality</a:t>
            </a:r>
          </a:p>
        </p:txBody>
      </p:sp>
      <p:sp>
        <p:nvSpPr>
          <p:cNvPr id="4" name="Slide Number Placeholder 3"/>
          <p:cNvSpPr>
            <a:spLocks noGrp="1"/>
          </p:cNvSpPr>
          <p:nvPr>
            <p:ph type="sldNum" sz="quarter" idx="5"/>
          </p:nvPr>
        </p:nvSpPr>
        <p:spPr/>
        <p:txBody>
          <a:bodyPr/>
          <a:lstStyle/>
          <a:p>
            <a:fld id="{27BD7995-6F21-5847-ACFA-375291656504}" type="slidenum">
              <a:rPr lang="en-US" smtClean="0"/>
              <a:t>11</a:t>
            </a:fld>
            <a:endParaRPr lang="en-US"/>
          </a:p>
        </p:txBody>
      </p:sp>
    </p:spTree>
    <p:extLst>
      <p:ext uri="{BB962C8B-B14F-4D97-AF65-F5344CB8AC3E}">
        <p14:creationId xmlns:p14="http://schemas.microsoft.com/office/powerpoint/2010/main" val="63548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 if a person-level approach is necessary for understanding the mechanisms of personality and formative, network-like models relax assumptions about independence of indicators that may not make sense at the level of a person,</a:t>
            </a:r>
          </a:p>
        </p:txBody>
      </p:sp>
      <p:sp>
        <p:nvSpPr>
          <p:cNvPr id="4" name="Slide Number Placeholder 3"/>
          <p:cNvSpPr>
            <a:spLocks noGrp="1"/>
          </p:cNvSpPr>
          <p:nvPr>
            <p:ph type="sldNum" sz="quarter" idx="10"/>
          </p:nvPr>
        </p:nvSpPr>
        <p:spPr/>
        <p:txBody>
          <a:bodyPr/>
          <a:lstStyle/>
          <a:p>
            <a:fld id="{DF8C7611-33D0-5D4D-97A9-0E468B5F1BF6}" type="slidenum">
              <a:rPr lang="en-US" smtClean="0"/>
              <a:t>12</a:t>
            </a:fld>
            <a:endParaRPr lang="en-US"/>
          </a:p>
        </p:txBody>
      </p:sp>
    </p:spTree>
    <p:extLst>
      <p:ext uri="{BB962C8B-B14F-4D97-AF65-F5344CB8AC3E}">
        <p14:creationId xmlns:p14="http://schemas.microsoft.com/office/powerpoint/2010/main" val="411097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Then one way of thinking about the path forward is from an idiographic network approach. Here I’ll highlight that I use the word network loosely as a stand-in for thinking about personality as a system of inputs that interact with one another over time. When we approach personality as a psychological system from the individual level across a number of people, we can start to get a better understanding of the similarity and differences in causal properties within and across people.</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13</a:t>
            </a:fld>
            <a:endParaRPr lang="en-US"/>
          </a:p>
        </p:txBody>
      </p:sp>
    </p:spTree>
    <p:extLst>
      <p:ext uri="{BB962C8B-B14F-4D97-AF65-F5344CB8AC3E}">
        <p14:creationId xmlns:p14="http://schemas.microsoft.com/office/powerpoint/2010/main" val="121636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paper, I’ll discuss a number of techniques for defining these nodes and edges, most of which we won’t have time to consider in depth today. However, the trick with these is that knowing different techniques for creating indicators and estimating parameters that can be represented as networks isn’t interesting in its own right. Instead, their </a:t>
            </a:r>
            <a:r>
              <a:rPr lang="en-US" dirty="0" err="1"/>
              <a:t>dfinitions</a:t>
            </a:r>
            <a:r>
              <a:rPr lang="en-US" dirty="0"/>
              <a:t> should be carefully matched to the questions they are meant to answer.</a:t>
            </a:r>
          </a:p>
        </p:txBody>
      </p:sp>
      <p:sp>
        <p:nvSpPr>
          <p:cNvPr id="4" name="Slide Number Placeholder 3"/>
          <p:cNvSpPr>
            <a:spLocks noGrp="1"/>
          </p:cNvSpPr>
          <p:nvPr>
            <p:ph type="sldNum" sz="quarter" idx="5"/>
          </p:nvPr>
        </p:nvSpPr>
        <p:spPr/>
        <p:txBody>
          <a:bodyPr/>
          <a:lstStyle/>
          <a:p>
            <a:fld id="{27BD7995-6F21-5847-ACFA-375291656504}" type="slidenum">
              <a:rPr lang="en-US" smtClean="0"/>
              <a:t>15</a:t>
            </a:fld>
            <a:endParaRPr lang="en-US"/>
          </a:p>
        </p:txBody>
      </p:sp>
    </p:spTree>
    <p:extLst>
      <p:ext uri="{BB962C8B-B14F-4D97-AF65-F5344CB8AC3E}">
        <p14:creationId xmlns:p14="http://schemas.microsoft.com/office/powerpoint/2010/main" val="4035337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inspiration, I’ll look to some of the early key players in the study of personality, and </a:t>
            </a:r>
            <a:r>
              <a:rPr lang="en-US" dirty="0" err="1"/>
              <a:t>particulary</a:t>
            </a:r>
            <a:r>
              <a:rPr lang="en-US" dirty="0"/>
              <a:t> in the study of idiographic personality, as well as a few others, some of whom are in this room</a:t>
            </a:r>
          </a:p>
        </p:txBody>
      </p:sp>
      <p:sp>
        <p:nvSpPr>
          <p:cNvPr id="4" name="Slide Number Placeholder 3"/>
          <p:cNvSpPr>
            <a:spLocks noGrp="1"/>
          </p:cNvSpPr>
          <p:nvPr>
            <p:ph type="sldNum" sz="quarter" idx="5"/>
          </p:nvPr>
        </p:nvSpPr>
        <p:spPr/>
        <p:txBody>
          <a:bodyPr/>
          <a:lstStyle/>
          <a:p>
            <a:fld id="{27BD7995-6F21-5847-ACFA-375291656504}" type="slidenum">
              <a:rPr lang="en-US" smtClean="0"/>
              <a:t>16</a:t>
            </a:fld>
            <a:endParaRPr lang="en-US"/>
          </a:p>
        </p:txBody>
      </p:sp>
    </p:spTree>
    <p:extLst>
      <p:ext uri="{BB962C8B-B14F-4D97-AF65-F5344CB8AC3E}">
        <p14:creationId xmlns:p14="http://schemas.microsoft.com/office/powerpoint/2010/main" val="205921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BD7995-6F21-5847-ACFA-375291656504}" type="slidenum">
              <a:rPr lang="en-US" smtClean="0"/>
              <a:t>22</a:t>
            </a:fld>
            <a:endParaRPr lang="en-US"/>
          </a:p>
        </p:txBody>
      </p:sp>
    </p:spTree>
    <p:extLst>
      <p:ext uri="{BB962C8B-B14F-4D97-AF65-F5344CB8AC3E}">
        <p14:creationId xmlns:p14="http://schemas.microsoft.com/office/powerpoint/2010/main" val="47045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24</a:t>
            </a:fld>
            <a:endParaRPr lang="en-US"/>
          </a:p>
        </p:txBody>
      </p:sp>
    </p:spTree>
    <p:extLst>
      <p:ext uri="{BB962C8B-B14F-4D97-AF65-F5344CB8AC3E}">
        <p14:creationId xmlns:p14="http://schemas.microsoft.com/office/powerpoint/2010/main" val="57825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25</a:t>
            </a:fld>
            <a:endParaRPr lang="en-US"/>
          </a:p>
        </p:txBody>
      </p:sp>
    </p:spTree>
    <p:extLst>
      <p:ext uri="{BB962C8B-B14F-4D97-AF65-F5344CB8AC3E}">
        <p14:creationId xmlns:p14="http://schemas.microsoft.com/office/powerpoint/2010/main" val="4278086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26</a:t>
            </a:fld>
            <a:endParaRPr lang="en-US"/>
          </a:p>
        </p:txBody>
      </p:sp>
    </p:spTree>
    <p:extLst>
      <p:ext uri="{BB962C8B-B14F-4D97-AF65-F5344CB8AC3E}">
        <p14:creationId xmlns:p14="http://schemas.microsoft.com/office/powerpoint/2010/main" val="3795295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From its inception, the study of personality has had two broad goals. One, a nomothetic approach, examines the structure of individual differences between people. The most dominant nomothetic model is the Big 5, E, A, C, N, O. The big 5 have become so </a:t>
            </a:r>
            <a:r>
              <a:rPr lang="en-US" baseline="0" dirty="0" err="1"/>
              <a:t>uniqutous</a:t>
            </a:r>
            <a:r>
              <a:rPr lang="en-US" baseline="0" dirty="0"/>
              <a:t> within personality psychology and predict a number of consequential outcomes and show normative patterns of change and development</a:t>
            </a:r>
          </a:p>
          <a:p>
            <a:endParaRPr lang="en-US" baseline="0" dirty="0"/>
          </a:p>
        </p:txBody>
      </p:sp>
      <p:sp>
        <p:nvSpPr>
          <p:cNvPr id="4" name="Slide Number Placeholder 3"/>
          <p:cNvSpPr>
            <a:spLocks noGrp="1"/>
          </p:cNvSpPr>
          <p:nvPr>
            <p:ph type="sldNum" sz="quarter" idx="10"/>
          </p:nvPr>
        </p:nvSpPr>
        <p:spPr/>
        <p:txBody>
          <a:bodyPr/>
          <a:lstStyle/>
          <a:p>
            <a:fld id="{DF8C7611-33D0-5D4D-97A9-0E468B5F1BF6}" type="slidenum">
              <a:rPr lang="en-US" smtClean="0"/>
              <a:t>2</a:t>
            </a:fld>
            <a:endParaRPr lang="en-US"/>
          </a:p>
        </p:txBody>
      </p:sp>
    </p:spTree>
    <p:extLst>
      <p:ext uri="{BB962C8B-B14F-4D97-AF65-F5344CB8AC3E}">
        <p14:creationId xmlns:p14="http://schemas.microsoft.com/office/powerpoint/2010/main" val="319147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27</a:t>
            </a:fld>
            <a:endParaRPr lang="en-US"/>
          </a:p>
        </p:txBody>
      </p:sp>
    </p:spTree>
    <p:extLst>
      <p:ext uri="{BB962C8B-B14F-4D97-AF65-F5344CB8AC3E}">
        <p14:creationId xmlns:p14="http://schemas.microsoft.com/office/powerpoint/2010/main" val="214481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28</a:t>
            </a:fld>
            <a:endParaRPr lang="en-US"/>
          </a:p>
        </p:txBody>
      </p:sp>
    </p:spTree>
    <p:extLst>
      <p:ext uri="{BB962C8B-B14F-4D97-AF65-F5344CB8AC3E}">
        <p14:creationId xmlns:p14="http://schemas.microsoft.com/office/powerpoint/2010/main" val="3265953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496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825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31</a:t>
            </a:fld>
            <a:endParaRPr lang="en-US"/>
          </a:p>
        </p:txBody>
      </p:sp>
    </p:spTree>
    <p:extLst>
      <p:ext uri="{BB962C8B-B14F-4D97-AF65-F5344CB8AC3E}">
        <p14:creationId xmlns:p14="http://schemas.microsoft.com/office/powerpoint/2010/main" val="292591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32</a:t>
            </a:fld>
            <a:endParaRPr lang="en-US"/>
          </a:p>
        </p:txBody>
      </p:sp>
    </p:spTree>
    <p:extLst>
      <p:ext uri="{BB962C8B-B14F-4D97-AF65-F5344CB8AC3E}">
        <p14:creationId xmlns:p14="http://schemas.microsoft.com/office/powerpoint/2010/main" val="1950590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33</a:t>
            </a:fld>
            <a:endParaRPr lang="en-US"/>
          </a:p>
        </p:txBody>
      </p:sp>
    </p:spTree>
    <p:extLst>
      <p:ext uri="{BB962C8B-B14F-4D97-AF65-F5344CB8AC3E}">
        <p14:creationId xmlns:p14="http://schemas.microsoft.com/office/powerpoint/2010/main" val="86679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34</a:t>
            </a:fld>
            <a:endParaRPr lang="en-US"/>
          </a:p>
        </p:txBody>
      </p:sp>
    </p:spTree>
    <p:extLst>
      <p:ext uri="{BB962C8B-B14F-4D97-AF65-F5344CB8AC3E}">
        <p14:creationId xmlns:p14="http://schemas.microsoft.com/office/powerpoint/2010/main" val="1914702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35</a:t>
            </a:fld>
            <a:endParaRPr lang="en-US"/>
          </a:p>
        </p:txBody>
      </p:sp>
    </p:spTree>
    <p:extLst>
      <p:ext uri="{BB962C8B-B14F-4D97-AF65-F5344CB8AC3E}">
        <p14:creationId xmlns:p14="http://schemas.microsoft.com/office/powerpoint/2010/main" val="1891768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36</a:t>
            </a:fld>
            <a:endParaRPr lang="en-US"/>
          </a:p>
        </p:txBody>
      </p:sp>
    </p:spTree>
    <p:extLst>
      <p:ext uri="{BB962C8B-B14F-4D97-AF65-F5344CB8AC3E}">
        <p14:creationId xmlns:p14="http://schemas.microsoft.com/office/powerpoint/2010/main" val="1291921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second, an idiographic approach, asks questions about the structure and development of personality at the level of a single person relative to only him or herself. Despite a small number of studies examining the individual level structure of personality, idiographic studies of personality have been much more limited</a:t>
            </a:r>
          </a:p>
        </p:txBody>
      </p:sp>
      <p:sp>
        <p:nvSpPr>
          <p:cNvPr id="4" name="Slide Number Placeholder 3"/>
          <p:cNvSpPr>
            <a:spLocks noGrp="1"/>
          </p:cNvSpPr>
          <p:nvPr>
            <p:ph type="sldNum" sz="quarter" idx="10"/>
          </p:nvPr>
        </p:nvSpPr>
        <p:spPr/>
        <p:txBody>
          <a:bodyPr/>
          <a:lstStyle/>
          <a:p>
            <a:fld id="{DF8C7611-33D0-5D4D-97A9-0E468B5F1BF6}" type="slidenum">
              <a:rPr lang="en-US" smtClean="0"/>
              <a:t>3</a:t>
            </a:fld>
            <a:endParaRPr lang="en-US"/>
          </a:p>
        </p:txBody>
      </p:sp>
    </p:spTree>
    <p:extLst>
      <p:ext uri="{BB962C8B-B14F-4D97-AF65-F5344CB8AC3E}">
        <p14:creationId xmlns:p14="http://schemas.microsoft.com/office/powerpoint/2010/main" val="1321328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38</a:t>
            </a:fld>
            <a:endParaRPr lang="en-US"/>
          </a:p>
        </p:txBody>
      </p:sp>
    </p:spTree>
    <p:extLst>
      <p:ext uri="{BB962C8B-B14F-4D97-AF65-F5344CB8AC3E}">
        <p14:creationId xmlns:p14="http://schemas.microsoft.com/office/powerpoint/2010/main" val="1247870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39</a:t>
            </a:fld>
            <a:endParaRPr lang="en-US"/>
          </a:p>
        </p:txBody>
      </p:sp>
    </p:spTree>
    <p:extLst>
      <p:ext uri="{BB962C8B-B14F-4D97-AF65-F5344CB8AC3E}">
        <p14:creationId xmlns:p14="http://schemas.microsoft.com/office/powerpoint/2010/main" val="385455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40</a:t>
            </a:fld>
            <a:endParaRPr lang="en-US"/>
          </a:p>
        </p:txBody>
      </p:sp>
    </p:spTree>
    <p:extLst>
      <p:ext uri="{BB962C8B-B14F-4D97-AF65-F5344CB8AC3E}">
        <p14:creationId xmlns:p14="http://schemas.microsoft.com/office/powerpoint/2010/main" val="2506348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One way to think about this is to build networks with “traditional” manifestations of personality and then iteratively add single processes and examine how its addition influences the relationships among personality manifestations. So here you see a temporal personality network with 9 nodes of personality manifestations and the relationships among them. </a:t>
            </a:r>
          </a:p>
          <a:p>
            <a:endParaRPr lang="en-US" dirty="0"/>
          </a:p>
          <a:p>
            <a:r>
              <a:rPr lang="en-US" dirty="0"/>
              <a:t>Now, observe what happens when I add in a triggering situation</a:t>
            </a:r>
          </a:p>
          <a:p>
            <a:endParaRPr lang="en-US" dirty="0"/>
          </a:p>
        </p:txBody>
      </p:sp>
    </p:spTree>
    <p:extLst>
      <p:ext uri="{BB962C8B-B14F-4D97-AF65-F5344CB8AC3E}">
        <p14:creationId xmlns:p14="http://schemas.microsoft.com/office/powerpoint/2010/main" val="3707779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then we can add an expectancy and observe the change</a:t>
            </a:r>
          </a:p>
        </p:txBody>
      </p:sp>
    </p:spTree>
    <p:extLst>
      <p:ext uri="{BB962C8B-B14F-4D97-AF65-F5344CB8AC3E}">
        <p14:creationId xmlns:p14="http://schemas.microsoft.com/office/powerpoint/2010/main" val="1265840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finally we’ll add a personality state and observe the change</a:t>
            </a:r>
          </a:p>
        </p:txBody>
      </p:sp>
    </p:spTree>
    <p:extLst>
      <p:ext uri="{BB962C8B-B14F-4D97-AF65-F5344CB8AC3E}">
        <p14:creationId xmlns:p14="http://schemas.microsoft.com/office/powerpoint/2010/main" val="3869422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It’s a little difficult to observe the changes that happen here, so we look at the profiles of edge weights like we did before and see how adding these processes influences the relationships among the </a:t>
            </a:r>
            <a:r>
              <a:rPr lang="en-US" dirty="0" err="1"/>
              <a:t>prsoanlity</a:t>
            </a:r>
            <a:r>
              <a:rPr lang="en-US" dirty="0"/>
              <a:t> manifestations</a:t>
            </a:r>
          </a:p>
        </p:txBody>
      </p:sp>
    </p:spTree>
    <p:extLst>
      <p:ext uri="{BB962C8B-B14F-4D97-AF65-F5344CB8AC3E}">
        <p14:creationId xmlns:p14="http://schemas.microsoft.com/office/powerpoint/2010/main" val="3096704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77810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DB7C93-1690-C643-936A-D7C5DA73753D}"/>
              </a:ext>
            </a:extLst>
          </p:cNvPr>
          <p:cNvSpPr>
            <a:spLocks noGrp="1"/>
          </p:cNvSpPr>
          <p:nvPr>
            <p:ph type="body" idx="1"/>
          </p:nvPr>
        </p:nvSpPr>
        <p:spPr/>
        <p:txBody>
          <a:bodyPr/>
          <a:lstStyle/>
          <a:p>
            <a:r>
              <a:rPr lang="en-US" dirty="0"/>
              <a:t>Zooming in, we see that adding the expectancy (academic motivation) to the network, influences the relationship between current personality manifestations and future depression, with, for example a weaker positive relationship between current laziness and future depression, suggesting that academic motivation influences this if…then contingency</a:t>
            </a:r>
          </a:p>
        </p:txBody>
      </p:sp>
    </p:spTree>
    <p:extLst>
      <p:ext uri="{BB962C8B-B14F-4D97-AF65-F5344CB8AC3E}">
        <p14:creationId xmlns:p14="http://schemas.microsoft.com/office/powerpoint/2010/main" val="3337709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two networks you see here. They represent data collected from the same individual one year apart. As you can see from the profile on the right, there was some consistency in the participants’ profile over two years as evidenced by the correlation you see at the top of the profile, but there was also a large degree of change, as evidenced by the differences between the red and blue lines on the profile.</a:t>
            </a:r>
          </a:p>
        </p:txBody>
      </p:sp>
      <p:sp>
        <p:nvSpPr>
          <p:cNvPr id="4" name="Slide Number Placeholder 3"/>
          <p:cNvSpPr>
            <a:spLocks noGrp="1"/>
          </p:cNvSpPr>
          <p:nvPr>
            <p:ph type="sldNum" sz="quarter" idx="10"/>
          </p:nvPr>
        </p:nvSpPr>
        <p:spPr/>
        <p:txBody>
          <a:bodyPr/>
          <a:lstStyle/>
          <a:p>
            <a:fld id="{68CD8A00-E25D-EB4B-8ABF-F118FDECFDA2}" type="slidenum">
              <a:rPr lang="en-US" smtClean="0"/>
              <a:t>47</a:t>
            </a:fld>
            <a:endParaRPr lang="en-US"/>
          </a:p>
        </p:txBody>
      </p:sp>
    </p:spTree>
    <p:extLst>
      <p:ext uri="{BB962C8B-B14F-4D97-AF65-F5344CB8AC3E}">
        <p14:creationId xmlns:p14="http://schemas.microsoft.com/office/powerpoint/2010/main" val="1630261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 this is because to do idiographic research, we need special kinds of data</a:t>
            </a:r>
          </a:p>
          <a:p>
            <a:r>
              <a:rPr lang="en-US" dirty="0"/>
              <a:t>Historically this was interviews and sessions with clinicians</a:t>
            </a:r>
          </a:p>
          <a:p>
            <a:r>
              <a:rPr lang="en-US" dirty="0"/>
              <a:t>Today, though we have smartphones that allow to get repeated assessments of individuals</a:t>
            </a:r>
          </a:p>
          <a:p>
            <a:endParaRPr lang="en-US" dirty="0"/>
          </a:p>
        </p:txBody>
      </p:sp>
      <p:sp>
        <p:nvSpPr>
          <p:cNvPr id="4" name="Slide Number Placeholder 3"/>
          <p:cNvSpPr>
            <a:spLocks noGrp="1"/>
          </p:cNvSpPr>
          <p:nvPr>
            <p:ph type="sldNum" sz="quarter" idx="5"/>
          </p:nvPr>
        </p:nvSpPr>
        <p:spPr/>
        <p:txBody>
          <a:bodyPr/>
          <a:lstStyle/>
          <a:p>
            <a:fld id="{3D36F060-1DC9-D54C-A027-3597AF0C0B98}" type="slidenum">
              <a:rPr lang="en-US" smtClean="0"/>
              <a:t>4</a:t>
            </a:fld>
            <a:endParaRPr lang="en-US"/>
          </a:p>
        </p:txBody>
      </p:sp>
    </p:spTree>
    <p:extLst>
      <p:ext uri="{BB962C8B-B14F-4D97-AF65-F5344CB8AC3E}">
        <p14:creationId xmlns:p14="http://schemas.microsoft.com/office/powerpoint/2010/main" val="3497300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look at this for every participant in our sample and collect the correlation of their </a:t>
            </a:r>
            <a:r>
              <a:rPr lang="en-US" dirty="0" err="1"/>
              <a:t>ipsative</a:t>
            </a:r>
            <a:r>
              <a:rPr lang="en-US" dirty="0"/>
              <a:t> consistency into a distribution. </a:t>
            </a:r>
          </a:p>
        </p:txBody>
      </p:sp>
      <p:sp>
        <p:nvSpPr>
          <p:cNvPr id="4" name="Slide Number Placeholder 3"/>
          <p:cNvSpPr>
            <a:spLocks noGrp="1"/>
          </p:cNvSpPr>
          <p:nvPr>
            <p:ph type="sldNum" sz="quarter" idx="10"/>
          </p:nvPr>
        </p:nvSpPr>
        <p:spPr/>
        <p:txBody>
          <a:bodyPr/>
          <a:lstStyle/>
          <a:p>
            <a:fld id="{68CD8A00-E25D-EB4B-8ABF-F118FDECFDA2}" type="slidenum">
              <a:rPr lang="en-US" smtClean="0"/>
              <a:t>48</a:t>
            </a:fld>
            <a:endParaRPr lang="en-US"/>
          </a:p>
        </p:txBody>
      </p:sp>
    </p:spTree>
    <p:extLst>
      <p:ext uri="{BB962C8B-B14F-4D97-AF65-F5344CB8AC3E}">
        <p14:creationId xmlns:p14="http://schemas.microsoft.com/office/powerpoint/2010/main" val="3329132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49</a:t>
            </a:fld>
            <a:endParaRPr lang="en-US"/>
          </a:p>
        </p:txBody>
      </p:sp>
    </p:spTree>
    <p:extLst>
      <p:ext uri="{BB962C8B-B14F-4D97-AF65-F5344CB8AC3E}">
        <p14:creationId xmlns:p14="http://schemas.microsoft.com/office/powerpoint/2010/main" val="3439110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50</a:t>
            </a:fld>
            <a:endParaRPr lang="en-US"/>
          </a:p>
        </p:txBody>
      </p:sp>
    </p:spTree>
    <p:extLst>
      <p:ext uri="{BB962C8B-B14F-4D97-AF65-F5344CB8AC3E}">
        <p14:creationId xmlns:p14="http://schemas.microsoft.com/office/powerpoint/2010/main" val="2886087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51</a:t>
            </a:fld>
            <a:endParaRPr lang="en-US"/>
          </a:p>
        </p:txBody>
      </p:sp>
    </p:spTree>
    <p:extLst>
      <p:ext uri="{BB962C8B-B14F-4D97-AF65-F5344CB8AC3E}">
        <p14:creationId xmlns:p14="http://schemas.microsoft.com/office/powerpoint/2010/main" val="348569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52</a:t>
            </a:fld>
            <a:endParaRPr lang="en-US"/>
          </a:p>
        </p:txBody>
      </p:sp>
    </p:spTree>
    <p:extLst>
      <p:ext uri="{BB962C8B-B14F-4D97-AF65-F5344CB8AC3E}">
        <p14:creationId xmlns:p14="http://schemas.microsoft.com/office/powerpoint/2010/main" val="3470661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53</a:t>
            </a:fld>
            <a:endParaRPr lang="en-US"/>
          </a:p>
        </p:txBody>
      </p:sp>
    </p:spTree>
    <p:extLst>
      <p:ext uri="{BB962C8B-B14F-4D97-AF65-F5344CB8AC3E}">
        <p14:creationId xmlns:p14="http://schemas.microsoft.com/office/powerpoint/2010/main" val="2752902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54</a:t>
            </a:fld>
            <a:endParaRPr lang="en-US"/>
          </a:p>
        </p:txBody>
      </p:sp>
    </p:spTree>
    <p:extLst>
      <p:ext uri="{BB962C8B-B14F-4D97-AF65-F5344CB8AC3E}">
        <p14:creationId xmlns:p14="http://schemas.microsoft.com/office/powerpoint/2010/main" val="3810603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55</a:t>
            </a:fld>
            <a:endParaRPr lang="en-US"/>
          </a:p>
        </p:txBody>
      </p:sp>
    </p:spTree>
    <p:extLst>
      <p:ext uri="{BB962C8B-B14F-4D97-AF65-F5344CB8AC3E}">
        <p14:creationId xmlns:p14="http://schemas.microsoft.com/office/powerpoint/2010/main" val="6231814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2AE8D7-8093-9949-A036-C3FF7834382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3173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BE0211-B0F5-1444-A6B9-8F50353B5C8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0496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gap in the prevalence of nomothetic and idiographic approaches may be more ominous than it appears as recent research suggests that the differences between these two approaches are critical for understanding causal processes in personality as well mechanisms underlying it.</a:t>
            </a:r>
          </a:p>
          <a:p>
            <a:endParaRPr lang="en-US" dirty="0"/>
          </a:p>
          <a:p>
            <a:r>
              <a:rPr lang="en-US" dirty="0"/>
              <a:t>Some of these critiques have come at the level of the model that is thought to underlie these data (the data generator).</a:t>
            </a:r>
          </a:p>
        </p:txBody>
      </p:sp>
      <p:sp>
        <p:nvSpPr>
          <p:cNvPr id="4" name="Slide Number Placeholder 3"/>
          <p:cNvSpPr>
            <a:spLocks noGrp="1"/>
          </p:cNvSpPr>
          <p:nvPr>
            <p:ph type="sldNum" sz="quarter" idx="5"/>
          </p:nvPr>
        </p:nvSpPr>
        <p:spPr/>
        <p:txBody>
          <a:bodyPr/>
          <a:lstStyle/>
          <a:p>
            <a:fld id="{27BD7995-6F21-5847-ACFA-375291656504}" type="slidenum">
              <a:rPr lang="en-US" smtClean="0"/>
              <a:t>5</a:t>
            </a:fld>
            <a:endParaRPr lang="en-US"/>
          </a:p>
        </p:txBody>
      </p:sp>
    </p:spTree>
    <p:extLst>
      <p:ext uri="{BB962C8B-B14F-4D97-AF65-F5344CB8AC3E}">
        <p14:creationId xmlns:p14="http://schemas.microsoft.com/office/powerpoint/2010/main" val="32224089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4D7E9C-2E17-6840-8BB5-8DC10D9774B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991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a:extLst>
              <a:ext uri="{FF2B5EF4-FFF2-40B4-BE49-F238E27FC236}">
                <a16:creationId xmlns:a16="http://schemas.microsoft.com/office/drawing/2014/main" id="{2640652D-1A61-0D4C-9B81-9B9A6904D11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91883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E0A2D4-EBAC-0D41-8D29-91F57776686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6665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E0A2D4-EBAC-0D41-8D29-91F57776686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3980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62</a:t>
            </a:fld>
            <a:endParaRPr lang="en-US"/>
          </a:p>
        </p:txBody>
      </p:sp>
    </p:spTree>
    <p:extLst>
      <p:ext uri="{BB962C8B-B14F-4D97-AF65-F5344CB8AC3E}">
        <p14:creationId xmlns:p14="http://schemas.microsoft.com/office/powerpoint/2010/main" val="3531976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63</a:t>
            </a:fld>
            <a:endParaRPr lang="en-US"/>
          </a:p>
        </p:txBody>
      </p:sp>
    </p:spTree>
    <p:extLst>
      <p:ext uri="{BB962C8B-B14F-4D97-AF65-F5344CB8AC3E}">
        <p14:creationId xmlns:p14="http://schemas.microsoft.com/office/powerpoint/2010/main" val="2064479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that the items assessed typically capture a single facet of broader personality trait, which might miss facet level differences in personality. For this individual</a:t>
            </a:r>
          </a:p>
        </p:txBody>
      </p:sp>
      <p:sp>
        <p:nvSpPr>
          <p:cNvPr id="4" name="Slide Number Placeholder 3"/>
          <p:cNvSpPr>
            <a:spLocks noGrp="1"/>
          </p:cNvSpPr>
          <p:nvPr>
            <p:ph type="sldNum" sz="quarter" idx="5"/>
          </p:nvPr>
        </p:nvSpPr>
        <p:spPr/>
        <p:txBody>
          <a:bodyPr/>
          <a:lstStyle/>
          <a:p>
            <a:fld id="{3D36F060-1DC9-D54C-A027-3597AF0C0B98}" type="slidenum">
              <a:rPr lang="en-US" smtClean="0"/>
              <a:t>64</a:t>
            </a:fld>
            <a:endParaRPr lang="en-US"/>
          </a:p>
        </p:txBody>
      </p:sp>
    </p:spTree>
    <p:extLst>
      <p:ext uri="{BB962C8B-B14F-4D97-AF65-F5344CB8AC3E}">
        <p14:creationId xmlns:p14="http://schemas.microsoft.com/office/powerpoint/2010/main" val="37752077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36F060-1DC9-D54C-A027-3597AF0C0B98}" type="slidenum">
              <a:rPr lang="en-US" smtClean="0"/>
              <a:t>65</a:t>
            </a:fld>
            <a:endParaRPr lang="en-US"/>
          </a:p>
        </p:txBody>
      </p:sp>
    </p:spTree>
    <p:extLst>
      <p:ext uri="{BB962C8B-B14F-4D97-AF65-F5344CB8AC3E}">
        <p14:creationId xmlns:p14="http://schemas.microsoft.com/office/powerpoint/2010/main" val="1923989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36F060-1DC9-D54C-A027-3597AF0C0B98}" type="slidenum">
              <a:rPr lang="en-US" smtClean="0"/>
              <a:t>66</a:t>
            </a:fld>
            <a:endParaRPr lang="en-US"/>
          </a:p>
        </p:txBody>
      </p:sp>
    </p:spTree>
    <p:extLst>
      <p:ext uri="{BB962C8B-B14F-4D97-AF65-F5344CB8AC3E}">
        <p14:creationId xmlns:p14="http://schemas.microsoft.com/office/powerpoint/2010/main" val="4046723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planned missing data design, we collect personality data using the full BFI-2, which captures 3 facets for each of the Big 5. Participants responded to a subset of 15 items at each time point, 3 from each trait, which allows us to use ideographic multiple imputation at the facet level to impute missing data using information on responses that are subject only to that participant</a:t>
            </a:r>
          </a:p>
        </p:txBody>
      </p:sp>
      <p:sp>
        <p:nvSpPr>
          <p:cNvPr id="4" name="Slide Number Placeholder 3"/>
          <p:cNvSpPr>
            <a:spLocks noGrp="1"/>
          </p:cNvSpPr>
          <p:nvPr>
            <p:ph type="sldNum" sz="quarter" idx="5"/>
          </p:nvPr>
        </p:nvSpPr>
        <p:spPr/>
        <p:txBody>
          <a:bodyPr/>
          <a:lstStyle/>
          <a:p>
            <a:fld id="{3D36F060-1DC9-D54C-A027-3597AF0C0B98}" type="slidenum">
              <a:rPr lang="en-US" smtClean="0"/>
              <a:t>67</a:t>
            </a:fld>
            <a:endParaRPr lang="en-US"/>
          </a:p>
        </p:txBody>
      </p:sp>
    </p:spTree>
    <p:extLst>
      <p:ext uri="{BB962C8B-B14F-4D97-AF65-F5344CB8AC3E}">
        <p14:creationId xmlns:p14="http://schemas.microsoft.com/office/powerpoint/2010/main" val="3291886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of the big 5 were originally extracted using exploratory factor analysis, often with Procrustes rotations that favor its extraction. An important assumption of this model is that the indicators of these traits are assumed to be interchangeable as well as independent after conditioning on the latent variable. Another is that the latent trait assumed to cause variability in the indicators. But how reasonable are these assumptions? Do these latent traits, modeled from a nomothetic perspective, have causal power?</a:t>
            </a:r>
          </a:p>
        </p:txBody>
      </p:sp>
      <p:sp>
        <p:nvSpPr>
          <p:cNvPr id="4" name="Slide Number Placeholder 3"/>
          <p:cNvSpPr>
            <a:spLocks noGrp="1"/>
          </p:cNvSpPr>
          <p:nvPr>
            <p:ph type="sldNum" sz="quarter" idx="5"/>
          </p:nvPr>
        </p:nvSpPr>
        <p:spPr/>
        <p:txBody>
          <a:bodyPr/>
          <a:lstStyle/>
          <a:p>
            <a:fld id="{27BD7995-6F21-5847-ACFA-375291656504}" type="slidenum">
              <a:rPr lang="en-US" smtClean="0"/>
              <a:t>6</a:t>
            </a:fld>
            <a:endParaRPr lang="en-US"/>
          </a:p>
        </p:txBody>
      </p:sp>
    </p:spTree>
    <p:extLst>
      <p:ext uri="{BB962C8B-B14F-4D97-AF65-F5344CB8AC3E}">
        <p14:creationId xmlns:p14="http://schemas.microsoft.com/office/powerpoint/2010/main" val="25704699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68</a:t>
            </a:fld>
            <a:endParaRPr lang="en-US"/>
          </a:p>
        </p:txBody>
      </p:sp>
    </p:spTree>
    <p:extLst>
      <p:ext uri="{BB962C8B-B14F-4D97-AF65-F5344CB8AC3E}">
        <p14:creationId xmlns:p14="http://schemas.microsoft.com/office/powerpoint/2010/main" val="25923909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69</a:t>
            </a:fld>
            <a:endParaRPr lang="en-US"/>
          </a:p>
        </p:txBody>
      </p:sp>
    </p:spTree>
    <p:extLst>
      <p:ext uri="{BB962C8B-B14F-4D97-AF65-F5344CB8AC3E}">
        <p14:creationId xmlns:p14="http://schemas.microsoft.com/office/powerpoint/2010/main" val="28166737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70</a:t>
            </a:fld>
            <a:endParaRPr lang="en-US"/>
          </a:p>
        </p:txBody>
      </p:sp>
    </p:spTree>
    <p:extLst>
      <p:ext uri="{BB962C8B-B14F-4D97-AF65-F5344CB8AC3E}">
        <p14:creationId xmlns:p14="http://schemas.microsoft.com/office/powerpoint/2010/main" val="10300725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71</a:t>
            </a:fld>
            <a:endParaRPr lang="en-US"/>
          </a:p>
        </p:txBody>
      </p:sp>
    </p:spTree>
    <p:extLst>
      <p:ext uri="{BB962C8B-B14F-4D97-AF65-F5344CB8AC3E}">
        <p14:creationId xmlns:p14="http://schemas.microsoft.com/office/powerpoint/2010/main" val="1796442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72</a:t>
            </a:fld>
            <a:endParaRPr lang="en-US"/>
          </a:p>
        </p:txBody>
      </p:sp>
    </p:spTree>
    <p:extLst>
      <p:ext uri="{BB962C8B-B14F-4D97-AF65-F5344CB8AC3E}">
        <p14:creationId xmlns:p14="http://schemas.microsoft.com/office/powerpoint/2010/main" val="4501158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73</a:t>
            </a:fld>
            <a:endParaRPr lang="en-US"/>
          </a:p>
        </p:txBody>
      </p:sp>
    </p:spTree>
    <p:extLst>
      <p:ext uri="{BB962C8B-B14F-4D97-AF65-F5344CB8AC3E}">
        <p14:creationId xmlns:p14="http://schemas.microsoft.com/office/powerpoint/2010/main" val="1943391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74</a:t>
            </a:fld>
            <a:endParaRPr lang="en-US"/>
          </a:p>
        </p:txBody>
      </p:sp>
    </p:spTree>
    <p:extLst>
      <p:ext uri="{BB962C8B-B14F-4D97-AF65-F5344CB8AC3E}">
        <p14:creationId xmlns:p14="http://schemas.microsoft.com/office/powerpoint/2010/main" val="160500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75</a:t>
            </a:fld>
            <a:endParaRPr lang="en-US"/>
          </a:p>
        </p:txBody>
      </p:sp>
    </p:spTree>
    <p:extLst>
      <p:ext uri="{BB962C8B-B14F-4D97-AF65-F5344CB8AC3E}">
        <p14:creationId xmlns:p14="http://schemas.microsoft.com/office/powerpoint/2010/main" val="25499049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76</a:t>
            </a:fld>
            <a:endParaRPr lang="en-US"/>
          </a:p>
        </p:txBody>
      </p:sp>
    </p:spTree>
    <p:extLst>
      <p:ext uri="{BB962C8B-B14F-4D97-AF65-F5344CB8AC3E}">
        <p14:creationId xmlns:p14="http://schemas.microsoft.com/office/powerpoint/2010/main" val="20459443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77</a:t>
            </a:fld>
            <a:endParaRPr lang="en-US"/>
          </a:p>
        </p:txBody>
      </p:sp>
    </p:spTree>
    <p:extLst>
      <p:ext uri="{BB962C8B-B14F-4D97-AF65-F5344CB8AC3E}">
        <p14:creationId xmlns:p14="http://schemas.microsoft.com/office/powerpoint/2010/main" val="717769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statistically equivalent alternative conceptualization of this model relaxes this assumption, </a:t>
            </a:r>
          </a:p>
          <a:p>
            <a:endParaRPr lang="en-US" dirty="0"/>
          </a:p>
          <a:p>
            <a:r>
              <a:rPr lang="en-US" dirty="0"/>
              <a:t>both allowing indicators to relate to one another and suggesting that traits have no causal power themselves. In fact, in this view traits are emergent properties of associations among the indicators that </a:t>
            </a:r>
          </a:p>
        </p:txBody>
      </p:sp>
      <p:sp>
        <p:nvSpPr>
          <p:cNvPr id="4" name="Slide Number Placeholder 3"/>
          <p:cNvSpPr>
            <a:spLocks noGrp="1"/>
          </p:cNvSpPr>
          <p:nvPr>
            <p:ph type="sldNum" sz="quarter" idx="5"/>
          </p:nvPr>
        </p:nvSpPr>
        <p:spPr/>
        <p:txBody>
          <a:bodyPr/>
          <a:lstStyle/>
          <a:p>
            <a:fld id="{27BD7995-6F21-5847-ACFA-375291656504}" type="slidenum">
              <a:rPr lang="en-US" smtClean="0"/>
              <a:t>7</a:t>
            </a:fld>
            <a:endParaRPr lang="en-US"/>
          </a:p>
        </p:txBody>
      </p:sp>
    </p:spTree>
    <p:extLst>
      <p:ext uri="{BB962C8B-B14F-4D97-AF65-F5344CB8AC3E}">
        <p14:creationId xmlns:p14="http://schemas.microsoft.com/office/powerpoint/2010/main" val="33584667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78</a:t>
            </a:fld>
            <a:endParaRPr lang="en-US"/>
          </a:p>
        </p:txBody>
      </p:sp>
    </p:spTree>
    <p:extLst>
      <p:ext uri="{BB962C8B-B14F-4D97-AF65-F5344CB8AC3E}">
        <p14:creationId xmlns:p14="http://schemas.microsoft.com/office/powerpoint/2010/main" val="34950702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79</a:t>
            </a:fld>
            <a:endParaRPr lang="en-US"/>
          </a:p>
        </p:txBody>
      </p:sp>
    </p:spTree>
    <p:extLst>
      <p:ext uri="{BB962C8B-B14F-4D97-AF65-F5344CB8AC3E}">
        <p14:creationId xmlns:p14="http://schemas.microsoft.com/office/powerpoint/2010/main" val="39569738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Personality has become more or less synonymous with the big 5</a:t>
            </a:r>
          </a:p>
          <a:p>
            <a:r>
              <a:rPr lang="en-US" dirty="0"/>
              <a:t>This has influenced the study of personality development and change</a:t>
            </a:r>
          </a:p>
          <a:p>
            <a:r>
              <a:rPr lang="en-US" dirty="0" err="1"/>
              <a:t>Pesronality</a:t>
            </a:r>
            <a:r>
              <a:rPr lang="en-US" dirty="0"/>
              <a:t> changes</a:t>
            </a:r>
          </a:p>
        </p:txBody>
      </p:sp>
      <p:sp>
        <p:nvSpPr>
          <p:cNvPr id="4" name="Slide Number Placeholder 3"/>
          <p:cNvSpPr>
            <a:spLocks noGrp="1"/>
          </p:cNvSpPr>
          <p:nvPr>
            <p:ph type="sldNum" sz="quarter" idx="5"/>
          </p:nvPr>
        </p:nvSpPr>
        <p:spPr/>
        <p:txBody>
          <a:bodyPr/>
          <a:lstStyle/>
          <a:p>
            <a:fld id="{E6D3C003-D730-3F45-9B07-8799477DCAA7}" type="slidenum">
              <a:rPr lang="en-US" smtClean="0"/>
              <a:t>80</a:t>
            </a:fld>
            <a:endParaRPr lang="en-US"/>
          </a:p>
        </p:txBody>
      </p:sp>
    </p:spTree>
    <p:extLst>
      <p:ext uri="{BB962C8B-B14F-4D97-AF65-F5344CB8AC3E}">
        <p14:creationId xmlns:p14="http://schemas.microsoft.com/office/powerpoint/2010/main" val="29978911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more dramatic</a:t>
            </a:r>
          </a:p>
        </p:txBody>
      </p:sp>
      <p:sp>
        <p:nvSpPr>
          <p:cNvPr id="4" name="Slide Number Placeholder 3"/>
          <p:cNvSpPr>
            <a:spLocks noGrp="1"/>
          </p:cNvSpPr>
          <p:nvPr>
            <p:ph type="sldNum" sz="quarter" idx="5"/>
          </p:nvPr>
        </p:nvSpPr>
        <p:spPr/>
        <p:txBody>
          <a:bodyPr/>
          <a:lstStyle/>
          <a:p>
            <a:fld id="{E6D3C003-D730-3F45-9B07-8799477DCAA7}" type="slidenum">
              <a:rPr lang="en-US" smtClean="0"/>
              <a:t>81</a:t>
            </a:fld>
            <a:endParaRPr lang="en-US"/>
          </a:p>
        </p:txBody>
      </p:sp>
    </p:spTree>
    <p:extLst>
      <p:ext uri="{BB962C8B-B14F-4D97-AF65-F5344CB8AC3E}">
        <p14:creationId xmlns:p14="http://schemas.microsoft.com/office/powerpoint/2010/main" val="3068357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84</a:t>
            </a:fld>
            <a:endParaRPr lang="en-US"/>
          </a:p>
        </p:txBody>
      </p:sp>
    </p:spTree>
    <p:extLst>
      <p:ext uri="{BB962C8B-B14F-4D97-AF65-F5344CB8AC3E}">
        <p14:creationId xmlns:p14="http://schemas.microsoft.com/office/powerpoint/2010/main" val="32846520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recent paper in nature proposed a permutation based kernel change point procedure for detecting reliable correlational changes in a psychological system.</a:t>
            </a:r>
          </a:p>
        </p:txBody>
      </p:sp>
      <p:sp>
        <p:nvSpPr>
          <p:cNvPr id="4" name="Slide Number Placeholder 3"/>
          <p:cNvSpPr>
            <a:spLocks noGrp="1"/>
          </p:cNvSpPr>
          <p:nvPr>
            <p:ph type="sldNum" sz="quarter" idx="5"/>
          </p:nvPr>
        </p:nvSpPr>
        <p:spPr/>
        <p:txBody>
          <a:bodyPr/>
          <a:lstStyle/>
          <a:p>
            <a:fld id="{E6D3C003-D730-3F45-9B07-8799477DCAA7}" type="slidenum">
              <a:rPr lang="en-US" smtClean="0"/>
              <a:t>90</a:t>
            </a:fld>
            <a:endParaRPr lang="en-US"/>
          </a:p>
        </p:txBody>
      </p:sp>
    </p:spTree>
    <p:extLst>
      <p:ext uri="{BB962C8B-B14F-4D97-AF65-F5344CB8AC3E}">
        <p14:creationId xmlns:p14="http://schemas.microsoft.com/office/powerpoint/2010/main" val="9108261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get into the details, but basically, the KCP procedure is going to leverage the gaussian similarity between the correlations of different windows to test whether the variance of those correlations between two points is greater than what we would expect if the time series was randomly ordered.</a:t>
            </a:r>
          </a:p>
        </p:txBody>
      </p:sp>
      <p:sp>
        <p:nvSpPr>
          <p:cNvPr id="4" name="Slide Number Placeholder 3"/>
          <p:cNvSpPr>
            <a:spLocks noGrp="1"/>
          </p:cNvSpPr>
          <p:nvPr>
            <p:ph type="sldNum" sz="quarter" idx="5"/>
          </p:nvPr>
        </p:nvSpPr>
        <p:spPr/>
        <p:txBody>
          <a:bodyPr/>
          <a:lstStyle/>
          <a:p>
            <a:fld id="{E6D3C003-D730-3F45-9B07-8799477DCAA7}" type="slidenum">
              <a:rPr lang="en-US" smtClean="0"/>
              <a:t>91</a:t>
            </a:fld>
            <a:endParaRPr lang="en-US"/>
          </a:p>
        </p:txBody>
      </p:sp>
    </p:spTree>
    <p:extLst>
      <p:ext uri="{BB962C8B-B14F-4D97-AF65-F5344CB8AC3E}">
        <p14:creationId xmlns:p14="http://schemas.microsoft.com/office/powerpoint/2010/main" val="30557519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3C003-D730-3F45-9B07-8799477DCAA7}" type="slidenum">
              <a:rPr lang="en-US" smtClean="0"/>
              <a:t>92</a:t>
            </a:fld>
            <a:endParaRPr lang="en-US"/>
          </a:p>
        </p:txBody>
      </p:sp>
    </p:spTree>
    <p:extLst>
      <p:ext uri="{BB962C8B-B14F-4D97-AF65-F5344CB8AC3E}">
        <p14:creationId xmlns:p14="http://schemas.microsoft.com/office/powerpoint/2010/main" val="22852377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97</a:t>
            </a:fld>
            <a:endParaRPr lang="en-US"/>
          </a:p>
        </p:txBody>
      </p:sp>
    </p:spTree>
    <p:extLst>
      <p:ext uri="{BB962C8B-B14F-4D97-AF65-F5344CB8AC3E}">
        <p14:creationId xmlns:p14="http://schemas.microsoft.com/office/powerpoint/2010/main" val="31371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98</a:t>
            </a:fld>
            <a:endParaRPr lang="en-US"/>
          </a:p>
        </p:txBody>
      </p:sp>
    </p:spTree>
    <p:extLst>
      <p:ext uri="{BB962C8B-B14F-4D97-AF65-F5344CB8AC3E}">
        <p14:creationId xmlns:p14="http://schemas.microsoft.com/office/powerpoint/2010/main" val="2451127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there is no assumption about what the latent traits are or how the indicators should relate, these relationships among the indicators can visually represented as networks. </a:t>
            </a:r>
          </a:p>
        </p:txBody>
      </p:sp>
      <p:sp>
        <p:nvSpPr>
          <p:cNvPr id="4" name="Slide Number Placeholder 3"/>
          <p:cNvSpPr>
            <a:spLocks noGrp="1"/>
          </p:cNvSpPr>
          <p:nvPr>
            <p:ph type="sldNum" sz="quarter" idx="5"/>
          </p:nvPr>
        </p:nvSpPr>
        <p:spPr/>
        <p:txBody>
          <a:bodyPr/>
          <a:lstStyle/>
          <a:p>
            <a:fld id="{27BD7995-6F21-5847-ACFA-375291656504}" type="slidenum">
              <a:rPr lang="en-US" smtClean="0"/>
              <a:t>8</a:t>
            </a:fld>
            <a:endParaRPr lang="en-US"/>
          </a:p>
        </p:txBody>
      </p:sp>
    </p:spTree>
    <p:extLst>
      <p:ext uri="{BB962C8B-B14F-4D97-AF65-F5344CB8AC3E}">
        <p14:creationId xmlns:p14="http://schemas.microsoft.com/office/powerpoint/2010/main" val="6861555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99</a:t>
            </a:fld>
            <a:endParaRPr lang="en-US"/>
          </a:p>
        </p:txBody>
      </p:sp>
    </p:spTree>
    <p:extLst>
      <p:ext uri="{BB962C8B-B14F-4D97-AF65-F5344CB8AC3E}">
        <p14:creationId xmlns:p14="http://schemas.microsoft.com/office/powerpoint/2010/main" val="36506109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100</a:t>
            </a:fld>
            <a:endParaRPr lang="en-US"/>
          </a:p>
        </p:txBody>
      </p:sp>
    </p:spTree>
    <p:extLst>
      <p:ext uri="{BB962C8B-B14F-4D97-AF65-F5344CB8AC3E}">
        <p14:creationId xmlns:p14="http://schemas.microsoft.com/office/powerpoint/2010/main" val="20540870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First, before</a:t>
            </a:r>
            <a:r>
              <a:rPr lang="en-US" baseline="0" dirty="0"/>
              <a:t> we consider the results of the networks, I think it’s useful to understand how conscientiousness and neuroticism composites  of ESM measures relate to our outcomes of interest in this data set. In the figure, the outcomes are on the y axis, the estimated regression coefficients estimating each outcome from each trait is on the x axis, and conscientiousness and neuroticism are represented in separate panels.</a:t>
            </a:r>
          </a:p>
          <a:p>
            <a:endParaRPr lang="en-US" baseline="0" dirty="0"/>
          </a:p>
          <a:p>
            <a:r>
              <a:rPr lang="en-US" baseline="0" dirty="0"/>
              <a:t>In this sample, both conscientiousness and neuroticism predicted life satisfaction, with higher conscientiousness predicting higher life satisfaction and higher neuroticism predicting lower life satisfaction. Neither conscientiousness nor neuroticism were significant predictors of GPA.</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102</a:t>
            </a:fld>
            <a:endParaRPr lang="en-US"/>
          </a:p>
        </p:txBody>
      </p:sp>
    </p:spTree>
    <p:extLst>
      <p:ext uri="{BB962C8B-B14F-4D97-AF65-F5344CB8AC3E}">
        <p14:creationId xmlns:p14="http://schemas.microsoft.com/office/powerpoint/2010/main" val="7315448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Now, I want to briefly</a:t>
            </a:r>
            <a:r>
              <a:rPr lang="en-US" baseline="0" dirty="0"/>
              <a:t> show you</a:t>
            </a:r>
            <a:r>
              <a:rPr lang="en-US" dirty="0"/>
              <a:t> the network results</a:t>
            </a:r>
            <a:r>
              <a:rPr lang="en-US" baseline="0" dirty="0"/>
              <a:t> to highlight the differences in network structure and the degree centrality of the nodes.</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103</a:t>
            </a:fld>
            <a:endParaRPr lang="en-US"/>
          </a:p>
        </p:txBody>
      </p:sp>
    </p:spTree>
    <p:extLst>
      <p:ext uri="{BB962C8B-B14F-4D97-AF65-F5344CB8AC3E}">
        <p14:creationId xmlns:p14="http://schemas.microsoft.com/office/powerpoint/2010/main" val="2891600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Next, I am going to show you the</a:t>
            </a:r>
            <a:r>
              <a:rPr lang="en-US" baseline="0" dirty="0"/>
              <a:t> results of a series of regression models predicting GPA and life satisfaction from the degree centrality of the conscientiousness and neuroticism nodes. </a:t>
            </a:r>
          </a:p>
          <a:p>
            <a:r>
              <a:rPr lang="en-US" baseline="0" dirty="0"/>
              <a:t>       As a reminder, degree centrality is a marker the relative importance of nodes in a network, so it’s telling us how the importance of a specific behavior to an individual is related to life satisfaction and GPA.</a:t>
            </a:r>
          </a:p>
          <a:p>
            <a:r>
              <a:rPr lang="en-US" baseline="0" dirty="0"/>
              <a:t>       First, </a:t>
            </a:r>
            <a:r>
              <a:rPr lang="en-US" b="1" baseline="0" dirty="0"/>
              <a:t>for GPA</a:t>
            </a:r>
            <a:r>
              <a:rPr lang="en-US" baseline="0" dirty="0"/>
              <a:t>, we see that the degree centrality of many of the nodes is negatively related to GPA. That is, the more connected a node is to other nodes, the lower that individual reported his or her GPA to be. The relationship between the degree centrality and GPA is particularly striking given that ESM composites of Conscientiousness and Neuroticism did not.</a:t>
            </a:r>
          </a:p>
          <a:p>
            <a:r>
              <a:rPr lang="en-US" baseline="0" dirty="0"/>
              <a:t>      For </a:t>
            </a:r>
            <a:r>
              <a:rPr lang="en-US" b="1" baseline="0" dirty="0"/>
              <a:t>life satisfaction</a:t>
            </a:r>
            <a:r>
              <a:rPr lang="en-US" baseline="0" dirty="0"/>
              <a:t>, only the degree centrality of the depressed node significantly predicted life satisfaction. As with GPA, the more connected the depressed node, the lower individuals tended to rate their life satisfaction. Although the Neuroticism ESM composite did predict life satisfaction, using degree centrality suggests that it is the dynamics of feelings of depression, not relaxation or worry, that are related to life satisfaction.</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104</a:t>
            </a:fld>
            <a:endParaRPr lang="en-US"/>
          </a:p>
        </p:txBody>
      </p:sp>
    </p:spTree>
    <p:extLst>
      <p:ext uri="{BB962C8B-B14F-4D97-AF65-F5344CB8AC3E}">
        <p14:creationId xmlns:p14="http://schemas.microsoft.com/office/powerpoint/2010/main" val="38257667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Moving on</a:t>
            </a:r>
            <a:r>
              <a:rPr lang="en-US" baseline="0" dirty="0"/>
              <a:t> to density, I’ll remind you that density is a global property, indexing the number of actual connections in a network relative to the number of possible connections. As such, I ran only one regression for each outcome, using density as the predictor.</a:t>
            </a:r>
          </a:p>
          <a:p>
            <a:endParaRPr lang="en-US" baseline="0" dirty="0"/>
          </a:p>
          <a:p>
            <a:r>
              <a:rPr lang="en-US" baseline="0" dirty="0"/>
              <a:t>GPA was negatively related to density </a:t>
            </a:r>
            <a:r>
              <a:rPr lang="mr-IN" baseline="0" dirty="0"/>
              <a:t>–</a:t>
            </a:r>
            <a:r>
              <a:rPr lang="en-US" baseline="0" dirty="0"/>
              <a:t> that is, more densely connected networks were related to lower GPA. In other words, the more and stronger connections between individuals behavior tended to be, the worse they tended to perform academically. Again, such a pattern is striking because ESM composites did not predict GPA.</a:t>
            </a:r>
          </a:p>
          <a:p>
            <a:endParaRPr lang="en-US" baseline="0" dirty="0"/>
          </a:p>
          <a:p>
            <a:r>
              <a:rPr lang="en-US" baseline="0" dirty="0"/>
              <a:t>In contrast, density did not predict life satisfaction </a:t>
            </a:r>
            <a:r>
              <a:rPr lang="mr-IN" baseline="0" dirty="0"/>
              <a:t>–</a:t>
            </a:r>
            <a:r>
              <a:rPr lang="en-US" baseline="0" dirty="0"/>
              <a:t> that is, the connectedness of individuals’ networks did not seem to be related to life </a:t>
            </a:r>
            <a:r>
              <a:rPr lang="en-US" baseline="0" dirty="0" err="1"/>
              <a:t>satifaction</a:t>
            </a:r>
            <a:r>
              <a:rPr lang="en-US" baseline="0" dirty="0"/>
              <a:t>. </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105</a:t>
            </a:fld>
            <a:endParaRPr lang="en-US"/>
          </a:p>
        </p:txBody>
      </p:sp>
    </p:spTree>
    <p:extLst>
      <p:ext uri="{BB962C8B-B14F-4D97-AF65-F5344CB8AC3E}">
        <p14:creationId xmlns:p14="http://schemas.microsoft.com/office/powerpoint/2010/main" val="1505428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Network</a:t>
            </a:r>
            <a:r>
              <a:rPr lang="en-US" baseline="0" dirty="0"/>
              <a:t> scientists have long believed that a more connected network is not necessarily better. Indeed, in network science, a saturated network represents chaos because the system becomes vulnerable to external events. That is </a:t>
            </a:r>
            <a:r>
              <a:rPr lang="mr-IN" baseline="0" dirty="0"/>
              <a:t>–</a:t>
            </a:r>
            <a:r>
              <a:rPr lang="en-US" baseline="0" dirty="0"/>
              <a:t> small </a:t>
            </a:r>
            <a:r>
              <a:rPr lang="en-US" baseline="0" dirty="0" err="1"/>
              <a:t>pertrubations</a:t>
            </a:r>
            <a:r>
              <a:rPr lang="en-US" baseline="0" dirty="0"/>
              <a:t> or changes in one part of the system can have strong cascading effects. On the other hand, networks with only a small number of links between node are considered rigid because the pathway of influence of nodes is extremely limited. Most networks fall somewhere in between.</a:t>
            </a:r>
            <a:endParaRPr lang="en-US" dirty="0"/>
          </a:p>
          <a:p>
            <a:endParaRPr lang="en-US" dirty="0"/>
          </a:p>
          <a:p>
            <a:r>
              <a:rPr lang="en-US" dirty="0"/>
              <a:t>For example, look at these two networks from the sample. The network on the right has many strong</a:t>
            </a:r>
            <a:r>
              <a:rPr lang="en-US" baseline="0" dirty="0"/>
              <a:t> connections </a:t>
            </a:r>
            <a:r>
              <a:rPr lang="mr-IN" baseline="0" dirty="0"/>
              <a:t>–</a:t>
            </a:r>
            <a:r>
              <a:rPr lang="en-US" baseline="0" dirty="0"/>
              <a:t> it is a dense network in which many nodes are also high in degree centrality. Thus, tossing this person into a social situation that pushes him or her to be more outgoing (E2) will quickly impact how quiet, lazy, worried, and depressed they were, which in turn, given the strength of the connections will be likely to impact many other behaviors. The network on the left, in contrast, suggests a predictable pattern when the participant is placed into a situation that requires him or her to be more outgoing. He or she would be less quiet and less worried, but we are unlikely to see gross changes in other personality manifestations.</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106</a:t>
            </a:fld>
            <a:endParaRPr lang="en-US"/>
          </a:p>
        </p:txBody>
      </p:sp>
    </p:spTree>
    <p:extLst>
      <p:ext uri="{BB962C8B-B14F-4D97-AF65-F5344CB8AC3E}">
        <p14:creationId xmlns:p14="http://schemas.microsoft.com/office/powerpoint/2010/main" val="36311956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sampling data are also called multivariate time series data. Essentially, you end up with a data matrix that looks like this, where instead of each row indicating responses from a different individual, the rows indicate momentary observations from a single individual on a </a:t>
            </a:r>
            <a:r>
              <a:rPr lang="en-US" dirty="0" err="1"/>
              <a:t>numbe</a:t>
            </a:r>
            <a:r>
              <a:rPr lang="en-US" dirty="0"/>
              <a:t> </a:t>
            </a:r>
            <a:r>
              <a:rPr lang="en-US" dirty="0" err="1"/>
              <a:t>rof</a:t>
            </a:r>
            <a:r>
              <a:rPr lang="en-US" dirty="0"/>
              <a:t> trait constructs. </a:t>
            </a:r>
          </a:p>
          <a:p>
            <a:endParaRPr lang="en-US" dirty="0"/>
          </a:p>
          <a:p>
            <a:r>
              <a:rPr lang="en-US" dirty="0"/>
              <a:t>Much as how we can look at how trait constructs are related to one another across people, these data allow us to ask how they are related within a person </a:t>
            </a:r>
            <a:r>
              <a:rPr lang="en-US" dirty="0" err="1"/>
              <a:t>idiographically</a:t>
            </a:r>
            <a:r>
              <a:rPr lang="en-US" dirty="0"/>
              <a:t>. </a:t>
            </a:r>
          </a:p>
        </p:txBody>
      </p:sp>
      <p:sp>
        <p:nvSpPr>
          <p:cNvPr id="4" name="Slide Number Placeholder 3"/>
          <p:cNvSpPr>
            <a:spLocks noGrp="1"/>
          </p:cNvSpPr>
          <p:nvPr>
            <p:ph type="sldNum" sz="quarter" idx="5"/>
          </p:nvPr>
        </p:nvSpPr>
        <p:spPr/>
        <p:txBody>
          <a:bodyPr/>
          <a:lstStyle/>
          <a:p>
            <a:fld id="{3D36F060-1DC9-D54C-A027-3597AF0C0B98}" type="slidenum">
              <a:rPr lang="en-US" smtClean="0"/>
              <a:t>107</a:t>
            </a:fld>
            <a:endParaRPr lang="en-US"/>
          </a:p>
        </p:txBody>
      </p:sp>
    </p:spTree>
    <p:extLst>
      <p:ext uri="{BB962C8B-B14F-4D97-AF65-F5344CB8AC3E}">
        <p14:creationId xmlns:p14="http://schemas.microsoft.com/office/powerpoint/2010/main" val="33995796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correlations can be visualized as networks, whose properties can be analyzed to tell us something about the structure of individual differences</a:t>
            </a:r>
          </a:p>
        </p:txBody>
      </p:sp>
      <p:sp>
        <p:nvSpPr>
          <p:cNvPr id="4" name="Slide Number Placeholder 3"/>
          <p:cNvSpPr>
            <a:spLocks noGrp="1"/>
          </p:cNvSpPr>
          <p:nvPr>
            <p:ph type="sldNum" sz="quarter" idx="5"/>
          </p:nvPr>
        </p:nvSpPr>
        <p:spPr/>
        <p:txBody>
          <a:bodyPr/>
          <a:lstStyle/>
          <a:p>
            <a:fld id="{3D36F060-1DC9-D54C-A027-3597AF0C0B98}" type="slidenum">
              <a:rPr lang="en-US" smtClean="0"/>
              <a:t>108</a:t>
            </a:fld>
            <a:endParaRPr lang="en-US"/>
          </a:p>
        </p:txBody>
      </p:sp>
    </p:spTree>
    <p:extLst>
      <p:ext uri="{BB962C8B-B14F-4D97-AF65-F5344CB8AC3E}">
        <p14:creationId xmlns:p14="http://schemas.microsoft.com/office/powerpoint/2010/main" val="39461153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But network models have great potential in personality. When coupled with intensive longitudinal data collection, such as that collected using experience sampling or daily diary measures, network models can also be created for individual people, allowing for unique interdependencies among responses. </a:t>
            </a:r>
          </a:p>
          <a:p>
            <a:endParaRPr lang="en-US" baseline="0" dirty="0"/>
          </a:p>
          <a:p>
            <a:r>
              <a:rPr lang="en-US" baseline="0" dirty="0"/>
              <a:t>Such an approach has the advantage of allowing us to model personality closer to the level of a person. In other words, we can model unique relationships among the individuals self-reported observable and unobservable experiences, which may finally allow us to answer the question of whether idiographic assessments of personality do stack up to the power of nomothetic assessments.</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109</a:t>
            </a:fld>
            <a:endParaRPr lang="en-US"/>
          </a:p>
        </p:txBody>
      </p:sp>
    </p:spTree>
    <p:extLst>
      <p:ext uri="{BB962C8B-B14F-4D97-AF65-F5344CB8AC3E}">
        <p14:creationId xmlns:p14="http://schemas.microsoft.com/office/powerpoint/2010/main" val="3478282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closely at this formulation, there are two critical implications. </a:t>
            </a:r>
          </a:p>
        </p:txBody>
      </p:sp>
      <p:sp>
        <p:nvSpPr>
          <p:cNvPr id="4" name="Slide Number Placeholder 3"/>
          <p:cNvSpPr>
            <a:spLocks noGrp="1"/>
          </p:cNvSpPr>
          <p:nvPr>
            <p:ph type="sldNum" sz="quarter" idx="5"/>
          </p:nvPr>
        </p:nvSpPr>
        <p:spPr/>
        <p:txBody>
          <a:bodyPr/>
          <a:lstStyle/>
          <a:p>
            <a:fld id="{27BD7995-6F21-5847-ACFA-375291656504}" type="slidenum">
              <a:rPr lang="en-US" smtClean="0"/>
              <a:t>9</a:t>
            </a:fld>
            <a:endParaRPr lang="en-US"/>
          </a:p>
        </p:txBody>
      </p:sp>
    </p:spTree>
    <p:extLst>
      <p:ext uri="{BB962C8B-B14F-4D97-AF65-F5344CB8AC3E}">
        <p14:creationId xmlns:p14="http://schemas.microsoft.com/office/powerpoint/2010/main" val="21092565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in the study of momentary measures of personality, we can introduce other measures of behavior and assess how those manifestations relate to personality. For example, if we are interested in changing someone’s procrastination, we note a strong, negative connection between energy levels and procrastination such that this individual tends to report low energy while </a:t>
            </a:r>
            <a:r>
              <a:rPr lang="en-US" dirty="0" err="1"/>
              <a:t>procrastintating</a:t>
            </a:r>
            <a:r>
              <a:rPr lang="en-US" dirty="0"/>
              <a:t>. </a:t>
            </a:r>
          </a:p>
          <a:p>
            <a:endParaRPr lang="en-US" dirty="0"/>
          </a:p>
          <a:p>
            <a:r>
              <a:rPr lang="en-US" dirty="0"/>
              <a:t>Noting unique connections like this between target behaviors and personality allows for the use of targeted strategies for changing a behavior</a:t>
            </a:r>
          </a:p>
        </p:txBody>
      </p:sp>
      <p:sp>
        <p:nvSpPr>
          <p:cNvPr id="4" name="Slide Number Placeholder 3"/>
          <p:cNvSpPr>
            <a:spLocks noGrp="1"/>
          </p:cNvSpPr>
          <p:nvPr>
            <p:ph type="sldNum" sz="quarter" idx="5"/>
          </p:nvPr>
        </p:nvSpPr>
        <p:spPr/>
        <p:txBody>
          <a:bodyPr/>
          <a:lstStyle/>
          <a:p>
            <a:fld id="{3D36F060-1DC9-D54C-A027-3597AF0C0B98}" type="slidenum">
              <a:rPr lang="en-US" smtClean="0"/>
              <a:t>110</a:t>
            </a:fld>
            <a:endParaRPr lang="en-US"/>
          </a:p>
        </p:txBody>
      </p:sp>
    </p:spTree>
    <p:extLst>
      <p:ext uri="{BB962C8B-B14F-4D97-AF65-F5344CB8AC3E}">
        <p14:creationId xmlns:p14="http://schemas.microsoft.com/office/powerpoint/2010/main" val="35323184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typically in personality intervention studies, one might look at the profile of nomothetic personality traits where having more a of trait is seen as a good or bad and the goal is to increase the levels of a trait in the hopes of changing a behavior. That is, if we make someone more Conscientious, then they should procrastinate less.</a:t>
            </a:r>
          </a:p>
          <a:p>
            <a:endParaRPr lang="en-US" dirty="0"/>
          </a:p>
          <a:p>
            <a:r>
              <a:rPr lang="en-US" dirty="0"/>
              <a:t>In this study, we had a five phase design, where participants completed baseline surveys and a first wave of ESM surveys, received feedback on their personality, underwent an intervention, then completed. Two more waves of ESM surveys. Some participants received feedback based on their personality trait profile, </a:t>
            </a:r>
          </a:p>
        </p:txBody>
      </p:sp>
      <p:sp>
        <p:nvSpPr>
          <p:cNvPr id="4" name="Slide Number Placeholder 3"/>
          <p:cNvSpPr>
            <a:spLocks noGrp="1"/>
          </p:cNvSpPr>
          <p:nvPr>
            <p:ph type="sldNum" sz="quarter" idx="5"/>
          </p:nvPr>
        </p:nvSpPr>
        <p:spPr/>
        <p:txBody>
          <a:bodyPr/>
          <a:lstStyle/>
          <a:p>
            <a:fld id="{3D36F060-1DC9-D54C-A027-3597AF0C0B98}" type="slidenum">
              <a:rPr lang="en-US" smtClean="0"/>
              <a:t>111</a:t>
            </a:fld>
            <a:endParaRPr lang="en-US"/>
          </a:p>
        </p:txBody>
      </p:sp>
    </p:spTree>
    <p:extLst>
      <p:ext uri="{BB962C8B-B14F-4D97-AF65-F5344CB8AC3E}">
        <p14:creationId xmlns:p14="http://schemas.microsoft.com/office/powerpoint/2010/main" val="36765582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others received feedback based on the contemporaneous relationships between procrastination or loneliness and facet-level </a:t>
            </a:r>
            <a:r>
              <a:rPr lang="en-US" dirty="0" err="1"/>
              <a:t>manifesatations</a:t>
            </a:r>
            <a:r>
              <a:rPr lang="en-US" dirty="0"/>
              <a:t> of state personality. In our approach, rather than levels of a trait being good or bad, specific links between personality and behavior were “good or bad”</a:t>
            </a:r>
          </a:p>
        </p:txBody>
      </p:sp>
      <p:sp>
        <p:nvSpPr>
          <p:cNvPr id="4" name="Slide Number Placeholder 3"/>
          <p:cNvSpPr>
            <a:spLocks noGrp="1"/>
          </p:cNvSpPr>
          <p:nvPr>
            <p:ph type="sldNum" sz="quarter" idx="5"/>
          </p:nvPr>
        </p:nvSpPr>
        <p:spPr/>
        <p:txBody>
          <a:bodyPr/>
          <a:lstStyle/>
          <a:p>
            <a:fld id="{3D36F060-1DC9-D54C-A027-3597AF0C0B98}" type="slidenum">
              <a:rPr lang="en-US" smtClean="0"/>
              <a:t>112</a:t>
            </a:fld>
            <a:endParaRPr lang="en-US"/>
          </a:p>
        </p:txBody>
      </p:sp>
    </p:spTree>
    <p:extLst>
      <p:ext uri="{BB962C8B-B14F-4D97-AF65-F5344CB8AC3E}">
        <p14:creationId xmlns:p14="http://schemas.microsoft.com/office/powerpoint/2010/main" val="15765114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we had a 2x2 design where we </a:t>
            </a:r>
          </a:p>
        </p:txBody>
      </p:sp>
      <p:sp>
        <p:nvSpPr>
          <p:cNvPr id="4" name="Slide Number Placeholder 3"/>
          <p:cNvSpPr>
            <a:spLocks noGrp="1"/>
          </p:cNvSpPr>
          <p:nvPr>
            <p:ph type="sldNum" sz="quarter" idx="5"/>
          </p:nvPr>
        </p:nvSpPr>
        <p:spPr/>
        <p:txBody>
          <a:bodyPr/>
          <a:lstStyle/>
          <a:p>
            <a:fld id="{3D36F060-1DC9-D54C-A027-3597AF0C0B98}" type="slidenum">
              <a:rPr lang="en-US" smtClean="0"/>
              <a:t>113</a:t>
            </a:fld>
            <a:endParaRPr lang="en-US"/>
          </a:p>
        </p:txBody>
      </p:sp>
    </p:spTree>
    <p:extLst>
      <p:ext uri="{BB962C8B-B14F-4D97-AF65-F5344CB8AC3E}">
        <p14:creationId xmlns:p14="http://schemas.microsoft.com/office/powerpoint/2010/main" val="13922308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an example of the resulting model for a single participant. To look at structure, it also useful to look at the relationships as a profile of the edges or relationships.</a:t>
            </a:r>
          </a:p>
        </p:txBody>
      </p:sp>
      <p:sp>
        <p:nvSpPr>
          <p:cNvPr id="4" name="Slide Number Placeholder 3"/>
          <p:cNvSpPr>
            <a:spLocks noGrp="1"/>
          </p:cNvSpPr>
          <p:nvPr>
            <p:ph type="sldNum" sz="quarter" idx="10"/>
          </p:nvPr>
        </p:nvSpPr>
        <p:spPr/>
        <p:txBody>
          <a:bodyPr/>
          <a:lstStyle/>
          <a:p>
            <a:fld id="{68CD8A00-E25D-EB4B-8ABF-F118FDECFDA2}" type="slidenum">
              <a:rPr lang="en-US" smtClean="0"/>
              <a:t>114</a:t>
            </a:fld>
            <a:endParaRPr lang="en-US"/>
          </a:p>
        </p:txBody>
      </p:sp>
    </p:spTree>
    <p:extLst>
      <p:ext uri="{BB962C8B-B14F-4D97-AF65-F5344CB8AC3E}">
        <p14:creationId xmlns:p14="http://schemas.microsoft.com/office/powerpoint/2010/main" val="2950587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Moreover, we can break these down in to the focal relationships that are between personality manifestations and target </a:t>
            </a:r>
            <a:r>
              <a:rPr lang="en-US" dirty="0" err="1"/>
              <a:t>beahvios</a:t>
            </a:r>
            <a:r>
              <a:rPr lang="en-US" dirty="0"/>
              <a:t>, which are highlighted in yellow and those between two different personality manifestations</a:t>
            </a:r>
          </a:p>
        </p:txBody>
      </p:sp>
      <p:sp>
        <p:nvSpPr>
          <p:cNvPr id="4" name="Slide Number Placeholder 3"/>
          <p:cNvSpPr>
            <a:spLocks noGrp="1"/>
          </p:cNvSpPr>
          <p:nvPr>
            <p:ph type="sldNum" sz="quarter" idx="10"/>
          </p:nvPr>
        </p:nvSpPr>
        <p:spPr/>
        <p:txBody>
          <a:bodyPr/>
          <a:lstStyle/>
          <a:p>
            <a:fld id="{68CD8A00-E25D-EB4B-8ABF-F118FDECFDA2}" type="slidenum">
              <a:rPr lang="en-US" smtClean="0"/>
              <a:t>115</a:t>
            </a:fld>
            <a:endParaRPr lang="en-US"/>
          </a:p>
        </p:txBody>
      </p:sp>
    </p:spTree>
    <p:extLst>
      <p:ext uri="{BB962C8B-B14F-4D97-AF65-F5344CB8AC3E}">
        <p14:creationId xmlns:p14="http://schemas.microsoft.com/office/powerpoint/2010/main" val="40104125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look at these for a bunch of different participants</a:t>
            </a:r>
          </a:p>
          <a:p>
            <a:endParaRPr lang="en-US" dirty="0"/>
          </a:p>
          <a:p>
            <a:r>
              <a:rPr lang="en-US" dirty="0"/>
              <a:t>And we start to see a lot of individual differences</a:t>
            </a:r>
          </a:p>
        </p:txBody>
      </p:sp>
      <p:sp>
        <p:nvSpPr>
          <p:cNvPr id="4" name="Slide Number Placeholder 3"/>
          <p:cNvSpPr>
            <a:spLocks noGrp="1"/>
          </p:cNvSpPr>
          <p:nvPr>
            <p:ph type="sldNum" sz="quarter" idx="10"/>
          </p:nvPr>
        </p:nvSpPr>
        <p:spPr/>
        <p:txBody>
          <a:bodyPr/>
          <a:lstStyle/>
          <a:p>
            <a:fld id="{68CD8A00-E25D-EB4B-8ABF-F118FDECFDA2}" type="slidenum">
              <a:rPr lang="en-US" smtClean="0"/>
              <a:t>116</a:t>
            </a:fld>
            <a:endParaRPr lang="en-US"/>
          </a:p>
        </p:txBody>
      </p:sp>
    </p:spTree>
    <p:extLst>
      <p:ext uri="{BB962C8B-B14F-4D97-AF65-F5344CB8AC3E}">
        <p14:creationId xmlns:p14="http://schemas.microsoft.com/office/powerpoint/2010/main" val="42456245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 DIFFERENCES</a:t>
            </a:r>
          </a:p>
        </p:txBody>
      </p:sp>
      <p:sp>
        <p:nvSpPr>
          <p:cNvPr id="4" name="Slide Number Placeholder 3"/>
          <p:cNvSpPr>
            <a:spLocks noGrp="1"/>
          </p:cNvSpPr>
          <p:nvPr>
            <p:ph type="sldNum" sz="quarter" idx="10"/>
          </p:nvPr>
        </p:nvSpPr>
        <p:spPr/>
        <p:txBody>
          <a:bodyPr/>
          <a:lstStyle/>
          <a:p>
            <a:fld id="{68CD8A00-E25D-EB4B-8ABF-F118FDECFDA2}" type="slidenum">
              <a:rPr lang="en-US" smtClean="0"/>
              <a:t>117</a:t>
            </a:fld>
            <a:endParaRPr lang="en-US"/>
          </a:p>
        </p:txBody>
      </p:sp>
    </p:spTree>
    <p:extLst>
      <p:ext uri="{BB962C8B-B14F-4D97-AF65-F5344CB8AC3E}">
        <p14:creationId xmlns:p14="http://schemas.microsoft.com/office/powerpoint/2010/main" val="12845775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take the </a:t>
            </a:r>
            <a:r>
              <a:rPr lang="en-US" dirty="0" err="1"/>
              <a:t>informatin</a:t>
            </a:r>
            <a:r>
              <a:rPr lang="en-US" dirty="0"/>
              <a:t> from these models and give the </a:t>
            </a:r>
            <a:r>
              <a:rPr lang="en-US" dirty="0" err="1"/>
              <a:t>particiapnts</a:t>
            </a:r>
            <a:r>
              <a:rPr lang="en-US" dirty="0"/>
              <a:t> feedback on their personality using a dashboard style format</a:t>
            </a:r>
          </a:p>
        </p:txBody>
      </p:sp>
      <p:sp>
        <p:nvSpPr>
          <p:cNvPr id="4" name="Slide Number Placeholder 3"/>
          <p:cNvSpPr>
            <a:spLocks noGrp="1"/>
          </p:cNvSpPr>
          <p:nvPr>
            <p:ph type="sldNum" sz="quarter" idx="5"/>
          </p:nvPr>
        </p:nvSpPr>
        <p:spPr/>
        <p:txBody>
          <a:bodyPr/>
          <a:lstStyle/>
          <a:p>
            <a:fld id="{3D36F060-1DC9-D54C-A027-3597AF0C0B98}" type="slidenum">
              <a:rPr lang="en-US" smtClean="0"/>
              <a:t>118</a:t>
            </a:fld>
            <a:endParaRPr lang="en-US"/>
          </a:p>
        </p:txBody>
      </p:sp>
    </p:spTree>
    <p:extLst>
      <p:ext uri="{BB962C8B-B14F-4D97-AF65-F5344CB8AC3E}">
        <p14:creationId xmlns:p14="http://schemas.microsoft.com/office/powerpoint/2010/main" val="13721026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t>
            </a:r>
            <a:r>
              <a:rPr lang="en-US" dirty="0" err="1"/>
              <a:t>particiapnts</a:t>
            </a:r>
            <a:r>
              <a:rPr lang="en-US" dirty="0"/>
              <a:t> see on the home page of their multi-tab report. It provides basic information about percentiles, </a:t>
            </a:r>
            <a:r>
              <a:rPr lang="en-US" dirty="0" err="1"/>
              <a:t>etc</a:t>
            </a:r>
            <a:r>
              <a:rPr lang="en-US" dirty="0"/>
              <a:t> of their personality</a:t>
            </a:r>
          </a:p>
        </p:txBody>
      </p:sp>
      <p:sp>
        <p:nvSpPr>
          <p:cNvPr id="4" name="Slide Number Placeholder 3"/>
          <p:cNvSpPr>
            <a:spLocks noGrp="1"/>
          </p:cNvSpPr>
          <p:nvPr>
            <p:ph type="sldNum" sz="quarter" idx="5"/>
          </p:nvPr>
        </p:nvSpPr>
        <p:spPr/>
        <p:txBody>
          <a:bodyPr/>
          <a:lstStyle/>
          <a:p>
            <a:fld id="{3D36F060-1DC9-D54C-A027-3597AF0C0B98}" type="slidenum">
              <a:rPr lang="en-US" smtClean="0"/>
              <a:t>119</a:t>
            </a:fld>
            <a:endParaRPr lang="en-US"/>
          </a:p>
        </p:txBody>
      </p:sp>
    </p:spTree>
    <p:extLst>
      <p:ext uri="{BB962C8B-B14F-4D97-AF65-F5344CB8AC3E}">
        <p14:creationId xmlns:p14="http://schemas.microsoft.com/office/powerpoint/2010/main" val="380637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8B7CFD-CFB1-2441-BD9B-783B675FD6C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3641568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8B7CFD-CFB1-2441-BD9B-783B675FD6C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656294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8B7CFD-CFB1-2441-BD9B-783B675FD6C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205941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8B7CFD-CFB1-2441-BD9B-783B675FD6C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3893110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8B7CFD-CFB1-2441-BD9B-783B675FD6C3}" type="datetimeFigureOut">
              <a:rPr lang="en-US" smtClean="0"/>
              <a:t>4/18/21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2952574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8B7CFD-CFB1-2441-BD9B-783B675FD6C3}" type="datetimeFigureOut">
              <a:rPr lang="en-US" smtClean="0"/>
              <a:t>4/18/21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3923921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8B7CFD-CFB1-2441-BD9B-783B675FD6C3}" type="datetimeFigureOut">
              <a:rPr lang="en-US" smtClean="0"/>
              <a:t>4/18/21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42141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8B7CFD-CFB1-2441-BD9B-783B675FD6C3}" type="datetimeFigureOut">
              <a:rPr lang="en-US" smtClean="0"/>
              <a:t>4/18/21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1350973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8B7CFD-CFB1-2441-BD9B-783B675FD6C3}" type="datetimeFigureOut">
              <a:rPr lang="en-US" smtClean="0"/>
              <a:t>4/18/21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556256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8B7CFD-CFB1-2441-BD9B-783B675FD6C3}" type="datetimeFigureOut">
              <a:rPr lang="en-US" smtClean="0"/>
              <a:t>4/18/21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661023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8B7CFD-CFB1-2441-BD9B-783B675FD6C3}" type="datetimeFigureOut">
              <a:rPr lang="en-US" smtClean="0"/>
              <a:t>4/18/21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AE075-633A-CF45-978F-F277EB1C8BFF}" type="slidenum">
              <a:rPr lang="en-US" smtClean="0"/>
              <a:t>‹#›</a:t>
            </a:fld>
            <a:endParaRPr lang="en-US"/>
          </a:p>
        </p:txBody>
      </p:sp>
    </p:spTree>
    <p:extLst>
      <p:ext uri="{BB962C8B-B14F-4D97-AF65-F5344CB8AC3E}">
        <p14:creationId xmlns:p14="http://schemas.microsoft.com/office/powerpoint/2010/main" val="3586018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8B7CFD-CFB1-2441-BD9B-783B675FD6C3}" type="datetimeFigureOut">
              <a:rPr lang="en-US" smtClean="0"/>
              <a:t>4/18/21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AE075-633A-CF45-978F-F277EB1C8BFF}" type="slidenum">
              <a:rPr lang="en-US" smtClean="0"/>
              <a:t>‹#›</a:t>
            </a:fld>
            <a:endParaRPr lang="en-US"/>
          </a:p>
        </p:txBody>
      </p:sp>
    </p:spTree>
    <p:extLst>
      <p:ext uri="{BB962C8B-B14F-4D97-AF65-F5344CB8AC3E}">
        <p14:creationId xmlns:p14="http://schemas.microsoft.com/office/powerpoint/2010/main" val="2794306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65.gif"/></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69.tiff"/><Relationship Id="rId5" Type="http://schemas.openxmlformats.org/officeDocument/2006/relationships/image" Target="../media/image68.tiff"/><Relationship Id="rId4" Type="http://schemas.openxmlformats.org/officeDocument/2006/relationships/image" Target="../media/image67.tiff"/></Relationships>
</file>

<file path=ppt/slides/_rels/slide105.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290.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68.tiff"/><Relationship Id="rId5" Type="http://schemas.openxmlformats.org/officeDocument/2006/relationships/image" Target="../media/image70.png"/><Relationship Id="rId4" Type="http://schemas.openxmlformats.org/officeDocument/2006/relationships/image" Target="../media/image67.tiff"/></Relationships>
</file>

<file path=ppt/slides/_rels/slide106.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tiff"/></Relationships>
</file>

<file path=ppt/slides/_rels/slide10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7.png"/><Relationship Id="rId7" Type="http://schemas.openxmlformats.org/officeDocument/2006/relationships/image" Target="../media/image10.tiff"/><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78.tiff"/><Relationship Id="rId5" Type="http://schemas.openxmlformats.org/officeDocument/2006/relationships/image" Target="../media/image76.png"/><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image" Target="../media/image80.tiff"/><Relationship Id="rId5" Type="http://schemas.openxmlformats.org/officeDocument/2006/relationships/image" Target="../media/image79.tiff"/><Relationship Id="rId4" Type="http://schemas.openxmlformats.org/officeDocument/2006/relationships/image" Target="../media/image77.png"/></Relationships>
</file>

<file path=ppt/slides/_rels/slide114.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82.tiff"/></Relationships>
</file>

<file path=ppt/slides/_rels/slide115.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82.tiff"/></Relationships>
</file>

<file path=ppt/slides/_rels/slide116.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84.gif"/></Relationships>
</file>

<file path=ppt/slides/_rels/slide11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86.tiff"/></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pmdlab.wustl.edu/IPCS/results/reports/report.template.network"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7.png"/><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6.emf"/></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6.emf"/></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8.png"/><Relationship Id="rId4" Type="http://schemas.openxmlformats.org/officeDocument/2006/relationships/image" Target="../media/image16.emf"/></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B79C-210A-2946-BD87-4C2BF371419A}"/>
              </a:ext>
            </a:extLst>
          </p:cNvPr>
          <p:cNvSpPr>
            <a:spLocks noGrp="1"/>
          </p:cNvSpPr>
          <p:nvPr>
            <p:ph type="ctrTitle"/>
          </p:nvPr>
        </p:nvSpPr>
        <p:spPr>
          <a:xfrm>
            <a:off x="0" y="-45261"/>
            <a:ext cx="9144000" cy="3034146"/>
          </a:xfrm>
          <a:solidFill>
            <a:srgbClr val="0532DC"/>
          </a:solidFill>
        </p:spPr>
        <p:txBody>
          <a:bodyPr anchor="ctr">
            <a:noAutofit/>
          </a:bodyPr>
          <a:lstStyle/>
          <a:p>
            <a:pPr fontAlgn="ctr">
              <a:lnSpc>
                <a:spcPct val="110000"/>
              </a:lnSpc>
            </a:pPr>
            <a:r>
              <a:rPr lang="en-US" sz="4800" dirty="0">
                <a:solidFill>
                  <a:schemeClr val="bg1"/>
                </a:solidFill>
              </a:rPr>
              <a:t>Network Approaches to Representing and Understanding Psychological Dynamics</a:t>
            </a:r>
          </a:p>
        </p:txBody>
      </p:sp>
      <p:sp>
        <p:nvSpPr>
          <p:cNvPr id="3" name="Subtitle 2">
            <a:extLst>
              <a:ext uri="{FF2B5EF4-FFF2-40B4-BE49-F238E27FC236}">
                <a16:creationId xmlns:a16="http://schemas.microsoft.com/office/drawing/2014/main" id="{EC412B01-F5CB-A84C-B88B-2A7A1C7C952B}"/>
              </a:ext>
            </a:extLst>
          </p:cNvPr>
          <p:cNvSpPr>
            <a:spLocks noGrp="1"/>
          </p:cNvSpPr>
          <p:nvPr>
            <p:ph type="subTitle" idx="1"/>
          </p:nvPr>
        </p:nvSpPr>
        <p:spPr>
          <a:xfrm>
            <a:off x="1070264" y="3211973"/>
            <a:ext cx="6858000" cy="1655762"/>
          </a:xfrm>
        </p:spPr>
        <p:txBody>
          <a:bodyPr/>
          <a:lstStyle/>
          <a:p>
            <a:r>
              <a:rPr lang="en-US" dirty="0"/>
              <a:t>Emorie D Beck and Joshua J Jackson</a:t>
            </a:r>
          </a:p>
          <a:p>
            <a:r>
              <a:rPr lang="en-US" dirty="0"/>
              <a:t>Washington University in St. Louis</a:t>
            </a:r>
          </a:p>
        </p:txBody>
      </p:sp>
      <p:pic>
        <p:nvPicPr>
          <p:cNvPr id="4" name="Picture 3">
            <a:extLst>
              <a:ext uri="{FF2B5EF4-FFF2-40B4-BE49-F238E27FC236}">
                <a16:creationId xmlns:a16="http://schemas.microsoft.com/office/drawing/2014/main" id="{026C923C-269B-BF42-A0CF-8D0DC40363B6}"/>
              </a:ext>
            </a:extLst>
          </p:cNvPr>
          <p:cNvPicPr>
            <a:picLocks noChangeAspect="1"/>
          </p:cNvPicPr>
          <p:nvPr/>
        </p:nvPicPr>
        <p:blipFill>
          <a:blip r:embed="rId3"/>
          <a:stretch>
            <a:fillRect/>
          </a:stretch>
        </p:blipFill>
        <p:spPr>
          <a:xfrm>
            <a:off x="3452538" y="4514444"/>
            <a:ext cx="2093452" cy="2093452"/>
          </a:xfrm>
          <a:prstGeom prst="rect">
            <a:avLst/>
          </a:prstGeom>
        </p:spPr>
      </p:pic>
    </p:spTree>
    <p:extLst>
      <p:ext uri="{BB962C8B-B14F-4D97-AF65-F5344CB8AC3E}">
        <p14:creationId xmlns:p14="http://schemas.microsoft.com/office/powerpoint/2010/main" val="1729418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D455F89-648E-C84A-824F-F6730D0F6BB0}"/>
              </a:ext>
            </a:extLst>
          </p:cNvPr>
          <p:cNvSpPr/>
          <p:nvPr/>
        </p:nvSpPr>
        <p:spPr>
          <a:xfrm>
            <a:off x="2260873" y="6279334"/>
            <a:ext cx="6883127" cy="578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ysClr val="windowText" lastClr="000000"/>
                </a:solidFill>
              </a:rPr>
              <a:t>Borsboom, </a:t>
            </a:r>
            <a:r>
              <a:rPr lang="en-US" sz="1400" b="1" dirty="0" err="1">
                <a:solidFill>
                  <a:sysClr val="windowText" lastClr="000000"/>
                </a:solidFill>
              </a:rPr>
              <a:t>Melenberg</a:t>
            </a:r>
            <a:r>
              <a:rPr lang="en-US" sz="1400" b="1" dirty="0">
                <a:solidFill>
                  <a:sysClr val="windowText" lastClr="000000"/>
                </a:solidFill>
              </a:rPr>
              <a:t>, &amp; Van Heerden, 2003; Molenaar, 2004; </a:t>
            </a:r>
            <a:r>
              <a:rPr lang="en-US" sz="1400" b="1" dirty="0" err="1">
                <a:solidFill>
                  <a:sysClr val="windowText" lastClr="000000"/>
                </a:solidFill>
              </a:rPr>
              <a:t>Schmittman</a:t>
            </a:r>
            <a:r>
              <a:rPr lang="en-US" sz="1400" b="1" dirty="0">
                <a:solidFill>
                  <a:sysClr val="windowText" lastClr="000000"/>
                </a:solidFill>
              </a:rPr>
              <a:t> et al., 2013 </a:t>
            </a:r>
          </a:p>
        </p:txBody>
      </p:sp>
      <p:sp>
        <p:nvSpPr>
          <p:cNvPr id="128" name="Rectangle 127">
            <a:extLst>
              <a:ext uri="{FF2B5EF4-FFF2-40B4-BE49-F238E27FC236}">
                <a16:creationId xmlns:a16="http://schemas.microsoft.com/office/drawing/2014/main" id="{7B4C37A6-DD6D-C948-9D12-437B0E1FEC46}"/>
              </a:ext>
            </a:extLst>
          </p:cNvPr>
          <p:cNvSpPr/>
          <p:nvPr/>
        </p:nvSpPr>
        <p:spPr>
          <a:xfrm>
            <a:off x="4749908" y="51199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Formative</a:t>
            </a:r>
          </a:p>
        </p:txBody>
      </p:sp>
      <p:sp>
        <p:nvSpPr>
          <p:cNvPr id="129" name="Rectangle 128">
            <a:extLst>
              <a:ext uri="{FF2B5EF4-FFF2-40B4-BE49-F238E27FC236}">
                <a16:creationId xmlns:a16="http://schemas.microsoft.com/office/drawing/2014/main" id="{BCEB8BFD-F659-DB44-BA8E-2B775888334E}"/>
              </a:ext>
            </a:extLst>
          </p:cNvPr>
          <p:cNvSpPr/>
          <p:nvPr/>
        </p:nvSpPr>
        <p:spPr>
          <a:xfrm>
            <a:off x="5028506" y="1632358"/>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130" name="Rectangle 129">
            <a:extLst>
              <a:ext uri="{FF2B5EF4-FFF2-40B4-BE49-F238E27FC236}">
                <a16:creationId xmlns:a16="http://schemas.microsoft.com/office/drawing/2014/main" id="{88AEA29F-C2D4-1F45-98F2-417C2D4887A6}"/>
              </a:ext>
            </a:extLst>
          </p:cNvPr>
          <p:cNvSpPr/>
          <p:nvPr/>
        </p:nvSpPr>
        <p:spPr>
          <a:xfrm>
            <a:off x="7168880" y="1632358"/>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131" name="Rectangle 130">
            <a:extLst>
              <a:ext uri="{FF2B5EF4-FFF2-40B4-BE49-F238E27FC236}">
                <a16:creationId xmlns:a16="http://schemas.microsoft.com/office/drawing/2014/main" id="{039DC0DE-743C-8340-9DAF-DB1776AB48B6}"/>
              </a:ext>
            </a:extLst>
          </p:cNvPr>
          <p:cNvSpPr/>
          <p:nvPr/>
        </p:nvSpPr>
        <p:spPr>
          <a:xfrm>
            <a:off x="6455422" y="1632358"/>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32" name="Rectangle 131">
            <a:extLst>
              <a:ext uri="{FF2B5EF4-FFF2-40B4-BE49-F238E27FC236}">
                <a16:creationId xmlns:a16="http://schemas.microsoft.com/office/drawing/2014/main" id="{8F7AC58A-3382-B24F-B347-B849C344315D}"/>
              </a:ext>
            </a:extLst>
          </p:cNvPr>
          <p:cNvSpPr/>
          <p:nvPr/>
        </p:nvSpPr>
        <p:spPr>
          <a:xfrm>
            <a:off x="5741964" y="1632358"/>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33" name="Rectangle 132">
            <a:extLst>
              <a:ext uri="{FF2B5EF4-FFF2-40B4-BE49-F238E27FC236}">
                <a16:creationId xmlns:a16="http://schemas.microsoft.com/office/drawing/2014/main" id="{F6B7B98A-0C69-3942-BD22-07E1E5AA63BA}"/>
              </a:ext>
            </a:extLst>
          </p:cNvPr>
          <p:cNvSpPr/>
          <p:nvPr/>
        </p:nvSpPr>
        <p:spPr>
          <a:xfrm>
            <a:off x="7882337" y="1632358"/>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pic>
        <p:nvPicPr>
          <p:cNvPr id="134" name="Picture 133">
            <a:extLst>
              <a:ext uri="{FF2B5EF4-FFF2-40B4-BE49-F238E27FC236}">
                <a16:creationId xmlns:a16="http://schemas.microsoft.com/office/drawing/2014/main" id="{A639F52E-3247-AB40-9F12-B738AB45E9CC}"/>
              </a:ext>
            </a:extLst>
          </p:cNvPr>
          <p:cNvPicPr>
            <a:picLocks noChangeAspect="1"/>
          </p:cNvPicPr>
          <p:nvPr/>
        </p:nvPicPr>
        <p:blipFill>
          <a:blip r:embed="rId3"/>
          <a:stretch>
            <a:fillRect/>
          </a:stretch>
        </p:blipFill>
        <p:spPr>
          <a:xfrm>
            <a:off x="5206376" y="2424736"/>
            <a:ext cx="3241362" cy="3399632"/>
          </a:xfrm>
          <a:prstGeom prst="rect">
            <a:avLst/>
          </a:prstGeom>
        </p:spPr>
      </p:pic>
      <p:sp>
        <p:nvSpPr>
          <p:cNvPr id="2" name="Rectangle 1">
            <a:extLst>
              <a:ext uri="{FF2B5EF4-FFF2-40B4-BE49-F238E27FC236}">
                <a16:creationId xmlns:a16="http://schemas.microsoft.com/office/drawing/2014/main" id="{810A79EA-AB3A-2240-8239-91F51F607A3D}"/>
              </a:ext>
            </a:extLst>
          </p:cNvPr>
          <p:cNvSpPr/>
          <p:nvPr/>
        </p:nvSpPr>
        <p:spPr>
          <a:xfrm>
            <a:off x="960120" y="1280658"/>
            <a:ext cx="3611880" cy="19835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Networks are a useful frame for thinking of personality as a psychological system.</a:t>
            </a:r>
          </a:p>
        </p:txBody>
      </p:sp>
      <p:sp>
        <p:nvSpPr>
          <p:cNvPr id="3" name="Rectangle 2">
            <a:extLst>
              <a:ext uri="{FF2B5EF4-FFF2-40B4-BE49-F238E27FC236}">
                <a16:creationId xmlns:a16="http://schemas.microsoft.com/office/drawing/2014/main" id="{C00330D2-213D-134F-8FC5-AE540A4856B3}"/>
              </a:ext>
            </a:extLst>
          </p:cNvPr>
          <p:cNvSpPr/>
          <p:nvPr/>
        </p:nvSpPr>
        <p:spPr>
          <a:xfrm>
            <a:off x="91440" y="1280658"/>
            <a:ext cx="919137" cy="19835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600" b="1" dirty="0">
                <a:solidFill>
                  <a:schemeClr val="bg1"/>
                </a:solidFill>
              </a:rPr>
              <a:t>1</a:t>
            </a:r>
          </a:p>
        </p:txBody>
      </p:sp>
    </p:spTree>
    <p:extLst>
      <p:ext uri="{BB962C8B-B14F-4D97-AF65-F5344CB8AC3E}">
        <p14:creationId xmlns:p14="http://schemas.microsoft.com/office/powerpoint/2010/main" val="37111521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rotWithShape="1">
          <a:blip r:embed="rId3"/>
          <a:srcRect b="49247"/>
          <a:stretch/>
        </p:blipFill>
        <p:spPr>
          <a:xfrm>
            <a:off x="101875" y="1144862"/>
            <a:ext cx="5713139" cy="2899590"/>
          </a:xfrm>
          <a:prstGeom prst="rect">
            <a:avLst/>
          </a:prstGeom>
        </p:spPr>
      </p:pic>
      <p:sp>
        <p:nvSpPr>
          <p:cNvPr id="9" name="Rectangle 8">
            <a:extLst>
              <a:ext uri="{FF2B5EF4-FFF2-40B4-BE49-F238E27FC236}">
                <a16:creationId xmlns:a16="http://schemas.microsoft.com/office/drawing/2014/main" id="{17095ABF-1B1D-7046-B3A6-D03786B3D943}"/>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3" name="Rectangle 12">
            <a:extLst>
              <a:ext uri="{FF2B5EF4-FFF2-40B4-BE49-F238E27FC236}">
                <a16:creationId xmlns:a16="http://schemas.microsoft.com/office/drawing/2014/main" id="{C8BF5D25-4B11-DB48-92E9-9DF44A4AC467}"/>
              </a:ext>
            </a:extLst>
          </p:cNvPr>
          <p:cNvSpPr/>
          <p:nvPr/>
        </p:nvSpPr>
        <p:spPr>
          <a:xfrm>
            <a:off x="6543675" y="262367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4" name="Rectangle 13">
            <a:extLst>
              <a:ext uri="{FF2B5EF4-FFF2-40B4-BE49-F238E27FC236}">
                <a16:creationId xmlns:a16="http://schemas.microsoft.com/office/drawing/2014/main" id="{2B0C7203-411A-F941-BBB3-4980583B540F}"/>
              </a:ext>
            </a:extLst>
          </p:cNvPr>
          <p:cNvSpPr/>
          <p:nvPr/>
        </p:nvSpPr>
        <p:spPr>
          <a:xfrm>
            <a:off x="6543675" y="3683718"/>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5" name="Rectangle 14">
            <a:extLst>
              <a:ext uri="{FF2B5EF4-FFF2-40B4-BE49-F238E27FC236}">
                <a16:creationId xmlns:a16="http://schemas.microsoft.com/office/drawing/2014/main" id="{B34D335A-16CF-F04C-B876-87F2EFDBAF69}"/>
              </a:ext>
            </a:extLst>
          </p:cNvPr>
          <p:cNvSpPr/>
          <p:nvPr/>
        </p:nvSpPr>
        <p:spPr>
          <a:xfrm>
            <a:off x="6543675" y="4383235"/>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sp>
        <p:nvSpPr>
          <p:cNvPr id="10" name="Rectangle 9">
            <a:extLst>
              <a:ext uri="{FF2B5EF4-FFF2-40B4-BE49-F238E27FC236}">
                <a16:creationId xmlns:a16="http://schemas.microsoft.com/office/drawing/2014/main" id="{B960EF52-57A6-1442-B154-B176A6B80F13}"/>
              </a:ext>
            </a:extLst>
          </p:cNvPr>
          <p:cNvSpPr/>
          <p:nvPr/>
        </p:nvSpPr>
        <p:spPr>
          <a:xfrm>
            <a:off x="6543675" y="5082752"/>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Innovation</a:t>
            </a:r>
          </a:p>
        </p:txBody>
      </p:sp>
      <p:sp>
        <p:nvSpPr>
          <p:cNvPr id="11" name="Rectangle 10">
            <a:extLst>
              <a:ext uri="{FF2B5EF4-FFF2-40B4-BE49-F238E27FC236}">
                <a16:creationId xmlns:a16="http://schemas.microsoft.com/office/drawing/2014/main" id="{D417B07C-583E-8D4F-AAA9-F5054763C0E1}"/>
              </a:ext>
            </a:extLst>
          </p:cNvPr>
          <p:cNvSpPr/>
          <p:nvPr/>
        </p:nvSpPr>
        <p:spPr>
          <a:xfrm>
            <a:off x="6543675" y="5782269"/>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Variability</a:t>
            </a:r>
          </a:p>
        </p:txBody>
      </p:sp>
      <p:pic>
        <p:nvPicPr>
          <p:cNvPr id="12" name="Picture 11">
            <a:extLst>
              <a:ext uri="{FF2B5EF4-FFF2-40B4-BE49-F238E27FC236}">
                <a16:creationId xmlns:a16="http://schemas.microsoft.com/office/drawing/2014/main" id="{3B29506A-25FF-5041-AE6D-3CDD3EE2509C}"/>
              </a:ext>
            </a:extLst>
          </p:cNvPr>
          <p:cNvPicPr>
            <a:picLocks noChangeAspect="1"/>
          </p:cNvPicPr>
          <p:nvPr/>
        </p:nvPicPr>
        <p:blipFill>
          <a:blip r:embed="rId4"/>
          <a:stretch>
            <a:fillRect/>
          </a:stretch>
        </p:blipFill>
        <p:spPr>
          <a:xfrm>
            <a:off x="1314865" y="4044451"/>
            <a:ext cx="3694458" cy="2609052"/>
          </a:xfrm>
          <a:prstGeom prst="rect">
            <a:avLst/>
          </a:prstGeom>
        </p:spPr>
      </p:pic>
    </p:spTree>
    <p:extLst>
      <p:ext uri="{BB962C8B-B14F-4D97-AF65-F5344CB8AC3E}">
        <p14:creationId xmlns:p14="http://schemas.microsoft.com/office/powerpoint/2010/main" val="20694059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B5BA1-4D3A-8842-9125-3655C0DBCE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3B580B-4A09-0648-8C1D-F6ADB522E7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71414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0"/>
          <a:ext cx="9144000" cy="44631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446315">
                <a:tc>
                  <a:txBody>
                    <a:bodyPr/>
                    <a:lstStyle/>
                    <a:p>
                      <a:pPr algn="ctr"/>
                      <a:r>
                        <a:rPr lang="en-US" sz="2100" dirty="0"/>
                        <a:t>Composites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FF"/>
                    </a:solidFill>
                  </a:tcPr>
                </a:tc>
                <a:tc>
                  <a:txBody>
                    <a:bodyPr/>
                    <a:lstStyle/>
                    <a:p>
                      <a:pPr algn="ctr"/>
                      <a:r>
                        <a:rPr lang="en-US" sz="2100" dirty="0"/>
                        <a:t>Centrality</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100" dirty="0"/>
                        <a:t>Density</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130" y="1691640"/>
            <a:ext cx="4309110" cy="4309110"/>
          </a:xfrm>
          <a:prstGeom prst="rect">
            <a:avLst/>
          </a:prstGeom>
        </p:spPr>
      </p:pic>
      <p:sp>
        <p:nvSpPr>
          <p:cNvPr id="7" name="Rectangle 6"/>
          <p:cNvSpPr/>
          <p:nvPr/>
        </p:nvSpPr>
        <p:spPr>
          <a:xfrm>
            <a:off x="2914650" y="3859530"/>
            <a:ext cx="286131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2914650" y="2137410"/>
            <a:ext cx="2861310" cy="1722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571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6" y="1374321"/>
            <a:ext cx="4362450" cy="43624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950" y="1500866"/>
            <a:ext cx="3185780" cy="4054629"/>
          </a:xfrm>
          <a:prstGeom prst="rect">
            <a:avLst/>
          </a:prstGeom>
        </p:spPr>
      </p:pic>
    </p:spTree>
    <p:extLst>
      <p:ext uri="{BB962C8B-B14F-4D97-AF65-F5344CB8AC3E}">
        <p14:creationId xmlns:p14="http://schemas.microsoft.com/office/powerpoint/2010/main" val="335891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0"/>
          <a:ext cx="9144000" cy="44631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446315">
                <a:tc>
                  <a:txBody>
                    <a:bodyPr/>
                    <a:lstStyle/>
                    <a:p>
                      <a:pPr algn="ctr"/>
                      <a:r>
                        <a:rPr lang="en-US" sz="2100" dirty="0"/>
                        <a:t>Composites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100" dirty="0"/>
                        <a:t>Centrality</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FF"/>
                    </a:solidFill>
                  </a:tcPr>
                </a:tc>
                <a:tc>
                  <a:txBody>
                    <a:bodyPr/>
                    <a:lstStyle/>
                    <a:p>
                      <a:pPr algn="ctr"/>
                      <a:r>
                        <a:rPr lang="en-US" sz="2100" dirty="0"/>
                        <a:t>Density</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530" y="1488948"/>
            <a:ext cx="4507230" cy="4507230"/>
          </a:xfrm>
          <a:prstGeom prst="rect">
            <a:avLst/>
          </a:prstGeom>
        </p:spPr>
      </p:pic>
      <p:sp>
        <p:nvSpPr>
          <p:cNvPr id="5" name="Rectangle 4"/>
          <p:cNvSpPr/>
          <p:nvPr/>
        </p:nvSpPr>
        <p:spPr>
          <a:xfrm>
            <a:off x="4572000" y="1919478"/>
            <a:ext cx="1478280" cy="3655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183029" y="1914906"/>
            <a:ext cx="1478280" cy="3655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60" y="2866862"/>
            <a:ext cx="1607820" cy="160782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 y="4392930"/>
            <a:ext cx="1607820" cy="160782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260" y="1308137"/>
            <a:ext cx="1607820" cy="1607820"/>
          </a:xfrm>
          <a:prstGeom prst="rect">
            <a:avLst/>
          </a:prstGeom>
        </p:spPr>
      </p:pic>
      <p:cxnSp>
        <p:nvCxnSpPr>
          <p:cNvPr id="27" name="Straight Arrow Connector 26"/>
          <p:cNvCxnSpPr/>
          <p:nvPr/>
        </p:nvCxnSpPr>
        <p:spPr>
          <a:xfrm flipH="1" flipV="1">
            <a:off x="2415540" y="2033017"/>
            <a:ext cx="327660" cy="0"/>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773680" y="1838706"/>
            <a:ext cx="289560" cy="415498"/>
          </a:xfrm>
          <a:prstGeom prst="rect">
            <a:avLst/>
          </a:prstGeom>
          <a:noFill/>
        </p:spPr>
        <p:txBody>
          <a:bodyPr wrap="square" rtlCol="0">
            <a:spAutoFit/>
          </a:bodyPr>
          <a:lstStyle/>
          <a:p>
            <a:r>
              <a:rPr lang="en-US" sz="2100" b="1">
                <a:solidFill>
                  <a:srgbClr val="0432FF"/>
                </a:solidFill>
              </a:rPr>
              <a:t>3</a:t>
            </a:r>
          </a:p>
        </p:txBody>
      </p:sp>
      <p:cxnSp>
        <p:nvCxnSpPr>
          <p:cNvPr id="30" name="Straight Arrow Connector 29"/>
          <p:cNvCxnSpPr/>
          <p:nvPr/>
        </p:nvCxnSpPr>
        <p:spPr>
          <a:xfrm flipH="1" flipV="1">
            <a:off x="2423160" y="3579877"/>
            <a:ext cx="327660" cy="0"/>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781300" y="3385566"/>
            <a:ext cx="289560" cy="415498"/>
          </a:xfrm>
          <a:prstGeom prst="rect">
            <a:avLst/>
          </a:prstGeom>
          <a:noFill/>
        </p:spPr>
        <p:txBody>
          <a:bodyPr wrap="square" rtlCol="0">
            <a:spAutoFit/>
          </a:bodyPr>
          <a:lstStyle/>
          <a:p>
            <a:r>
              <a:rPr lang="en-US" sz="2100" b="1" dirty="0">
                <a:solidFill>
                  <a:srgbClr val="0432FF"/>
                </a:solidFill>
              </a:rPr>
              <a:t>5</a:t>
            </a:r>
          </a:p>
        </p:txBody>
      </p:sp>
      <p:cxnSp>
        <p:nvCxnSpPr>
          <p:cNvPr id="32" name="Straight Arrow Connector 31"/>
          <p:cNvCxnSpPr/>
          <p:nvPr/>
        </p:nvCxnSpPr>
        <p:spPr>
          <a:xfrm flipH="1" flipV="1">
            <a:off x="2446020" y="5111497"/>
            <a:ext cx="327660" cy="0"/>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804160" y="4917186"/>
            <a:ext cx="289560" cy="415498"/>
          </a:xfrm>
          <a:prstGeom prst="rect">
            <a:avLst/>
          </a:prstGeom>
          <a:noFill/>
        </p:spPr>
        <p:txBody>
          <a:bodyPr wrap="square" rtlCol="0">
            <a:spAutoFit/>
          </a:bodyPr>
          <a:lstStyle/>
          <a:p>
            <a:r>
              <a:rPr lang="en-US" sz="2100" b="1" dirty="0">
                <a:solidFill>
                  <a:srgbClr val="0432FF"/>
                </a:solidFill>
              </a:rPr>
              <a:t>1</a:t>
            </a:r>
          </a:p>
        </p:txBody>
      </p:sp>
      <p:cxnSp>
        <p:nvCxnSpPr>
          <p:cNvPr id="34" name="Straight Arrow Connector 33"/>
          <p:cNvCxnSpPr/>
          <p:nvPr/>
        </p:nvCxnSpPr>
        <p:spPr>
          <a:xfrm flipV="1">
            <a:off x="671946" y="2033017"/>
            <a:ext cx="327660" cy="0"/>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79566" y="3579877"/>
            <a:ext cx="327660" cy="0"/>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02426" y="5111497"/>
            <a:ext cx="327660" cy="0"/>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62989" y="1821223"/>
            <a:ext cx="289560" cy="415498"/>
          </a:xfrm>
          <a:prstGeom prst="rect">
            <a:avLst/>
          </a:prstGeom>
          <a:noFill/>
        </p:spPr>
        <p:txBody>
          <a:bodyPr wrap="square" rtlCol="0">
            <a:spAutoFit/>
          </a:bodyPr>
          <a:lstStyle/>
          <a:p>
            <a:r>
              <a:rPr lang="en-US" sz="2100" b="1" dirty="0">
                <a:solidFill>
                  <a:srgbClr val="0432FF"/>
                </a:solidFill>
              </a:rPr>
              <a:t>5</a:t>
            </a:r>
          </a:p>
        </p:txBody>
      </p:sp>
      <p:sp>
        <p:nvSpPr>
          <p:cNvPr id="38" name="TextBox 37"/>
          <p:cNvSpPr txBox="1"/>
          <p:nvPr/>
        </p:nvSpPr>
        <p:spPr>
          <a:xfrm>
            <a:off x="370609" y="3368083"/>
            <a:ext cx="289560" cy="415498"/>
          </a:xfrm>
          <a:prstGeom prst="rect">
            <a:avLst/>
          </a:prstGeom>
          <a:noFill/>
        </p:spPr>
        <p:txBody>
          <a:bodyPr wrap="square" rtlCol="0">
            <a:spAutoFit/>
          </a:bodyPr>
          <a:lstStyle/>
          <a:p>
            <a:r>
              <a:rPr lang="en-US" sz="2100" b="1" dirty="0">
                <a:solidFill>
                  <a:srgbClr val="0432FF"/>
                </a:solidFill>
              </a:rPr>
              <a:t>3</a:t>
            </a:r>
          </a:p>
        </p:txBody>
      </p:sp>
      <p:sp>
        <p:nvSpPr>
          <p:cNvPr id="39" name="TextBox 38"/>
          <p:cNvSpPr txBox="1"/>
          <p:nvPr/>
        </p:nvSpPr>
        <p:spPr>
          <a:xfrm>
            <a:off x="393469" y="4899703"/>
            <a:ext cx="289560" cy="415498"/>
          </a:xfrm>
          <a:prstGeom prst="rect">
            <a:avLst/>
          </a:prstGeom>
          <a:noFill/>
        </p:spPr>
        <p:txBody>
          <a:bodyPr wrap="square" rtlCol="0">
            <a:spAutoFit/>
          </a:bodyPr>
          <a:lstStyle/>
          <a:p>
            <a:r>
              <a:rPr lang="en-US" sz="2100" b="1" dirty="0">
                <a:solidFill>
                  <a:srgbClr val="0432FF"/>
                </a:solidFill>
              </a:rPr>
              <a:t>1</a:t>
            </a:r>
          </a:p>
        </p:txBody>
      </p:sp>
    </p:spTree>
    <p:extLst>
      <p:ext uri="{BB962C8B-B14F-4D97-AF65-F5344CB8AC3E}">
        <p14:creationId xmlns:p14="http://schemas.microsoft.com/office/powerpoint/2010/main" val="96043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9" grpId="0"/>
      <p:bldP spid="31" grpId="0"/>
      <p:bldP spid="33" grpId="0"/>
      <p:bldP spid="37" grpId="0"/>
      <p:bldP spid="38" grpId="0"/>
      <p:bldP spid="3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37260" y="2604981"/>
            <a:ext cx="2133600" cy="1607820"/>
            <a:chOff x="1249680" y="601182"/>
            <a:chExt cx="2844800" cy="214376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680" y="601182"/>
              <a:ext cx="2143760" cy="2143760"/>
            </a:xfrm>
            <a:prstGeom prst="rect">
              <a:avLst/>
            </a:prstGeom>
          </p:spPr>
        </p:pic>
        <p:sp>
          <p:nvSpPr>
            <p:cNvPr id="12" name="TextBox 11"/>
            <p:cNvSpPr txBox="1"/>
            <p:nvPr/>
          </p:nvSpPr>
          <p:spPr>
            <a:xfrm>
              <a:off x="3375660" y="1307177"/>
              <a:ext cx="718820" cy="553997"/>
            </a:xfrm>
            <a:prstGeom prst="rect">
              <a:avLst/>
            </a:prstGeom>
            <a:noFill/>
          </p:spPr>
          <p:txBody>
            <a:bodyPr wrap="square" rtlCol="0">
              <a:spAutoFit/>
            </a:bodyPr>
            <a:lstStyle/>
            <a:p>
              <a:r>
                <a:rPr lang="en-US" sz="2100" b="1">
                  <a:solidFill>
                    <a:srgbClr val="0432FF"/>
                  </a:solidFill>
                </a:rPr>
                <a:t>.31</a:t>
              </a:r>
            </a:p>
          </p:txBody>
        </p:sp>
      </p:grpSp>
      <p:grpSp>
        <p:nvGrpSpPr>
          <p:cNvPr id="3" name="Group 2"/>
          <p:cNvGrpSpPr/>
          <p:nvPr/>
        </p:nvGrpSpPr>
        <p:grpSpPr>
          <a:xfrm>
            <a:off x="937260" y="1305674"/>
            <a:ext cx="2099310" cy="1381390"/>
            <a:chOff x="1249680" y="2534779"/>
            <a:chExt cx="2799080" cy="1841853"/>
          </a:xfrm>
        </p:grpSpPr>
        <p:sp>
          <p:nvSpPr>
            <p:cNvPr id="14" name="TextBox 13"/>
            <p:cNvSpPr txBox="1"/>
            <p:nvPr/>
          </p:nvSpPr>
          <p:spPr>
            <a:xfrm>
              <a:off x="3393440" y="3069386"/>
              <a:ext cx="655320" cy="984885"/>
            </a:xfrm>
            <a:prstGeom prst="rect">
              <a:avLst/>
            </a:prstGeom>
            <a:noFill/>
          </p:spPr>
          <p:txBody>
            <a:bodyPr wrap="square" rtlCol="0">
              <a:spAutoFit/>
            </a:bodyPr>
            <a:lstStyle/>
            <a:p>
              <a:r>
                <a:rPr lang="en-US" sz="2100" b="1" dirty="0">
                  <a:solidFill>
                    <a:srgbClr val="0432FF"/>
                  </a:solidFill>
                </a:rPr>
                <a:t>.48</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7995" b="6088"/>
            <a:stretch/>
          </p:blipFill>
          <p:spPr>
            <a:xfrm>
              <a:off x="1249680" y="2534779"/>
              <a:ext cx="2143760" cy="1841853"/>
            </a:xfrm>
            <a:prstGeom prst="rect">
              <a:avLst/>
            </a:prstGeom>
          </p:spPr>
        </p:pic>
      </p:grpSp>
      <p:graphicFrame>
        <p:nvGraphicFramePr>
          <p:cNvPr id="5" name="Table 4"/>
          <p:cNvGraphicFramePr>
            <a:graphicFrameLocks noGrp="1"/>
          </p:cNvGraphicFramePr>
          <p:nvPr/>
        </p:nvGraphicFramePr>
        <p:xfrm>
          <a:off x="0" y="-13452"/>
          <a:ext cx="9144000" cy="44631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446315">
                <a:tc>
                  <a:txBody>
                    <a:bodyPr/>
                    <a:lstStyle/>
                    <a:p>
                      <a:pPr algn="ctr"/>
                      <a:r>
                        <a:rPr lang="en-US" sz="2100" dirty="0"/>
                        <a:t>Composites</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100" dirty="0"/>
                        <a:t>Centrality</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100" dirty="0"/>
                        <a:t>Density</a:t>
                      </a:r>
                    </a:p>
                  </a:txBody>
                  <a:tcPr marL="68580" marR="68580" marT="34290" marB="3429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FF"/>
                    </a:solidFill>
                  </a:tcPr>
                </a:tc>
                <a:extLst>
                  <a:ext uri="{0D108BD9-81ED-4DB2-BD59-A6C34878D82A}">
                    <a16:rowId xmlns:a16="http://schemas.microsoft.com/office/drawing/2014/main" val="10000"/>
                  </a:ext>
                </a:extLst>
              </a:tr>
            </a:tbl>
          </a:graphicData>
        </a:graphic>
      </p:graphicFrame>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570" y="1524000"/>
            <a:ext cx="4476750" cy="4476750"/>
          </a:xfrm>
          <a:prstGeom prst="rect">
            <a:avLst/>
          </a:prstGeom>
        </p:spPr>
      </p:pic>
      <p:sp>
        <p:nvSpPr>
          <p:cNvPr id="6" name="Rectangle 5"/>
          <p:cNvSpPr/>
          <p:nvPr/>
        </p:nvSpPr>
        <p:spPr>
          <a:xfrm>
            <a:off x="3947160" y="2061210"/>
            <a:ext cx="1828800" cy="3416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5991225" y="2079257"/>
            <a:ext cx="1949617" cy="3398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t="7056"/>
          <a:stretch/>
        </p:blipFill>
        <p:spPr>
          <a:xfrm>
            <a:off x="937260" y="4116915"/>
            <a:ext cx="1607820" cy="1494365"/>
          </a:xfrm>
          <a:prstGeom prst="rect">
            <a:avLst/>
          </a:prstGeom>
        </p:spPr>
      </p:pic>
      <p:sp>
        <p:nvSpPr>
          <p:cNvPr id="16" name="TextBox 15"/>
          <p:cNvSpPr txBox="1"/>
          <p:nvPr/>
        </p:nvSpPr>
        <p:spPr>
          <a:xfrm>
            <a:off x="2531745" y="4565614"/>
            <a:ext cx="539115" cy="415498"/>
          </a:xfrm>
          <a:prstGeom prst="rect">
            <a:avLst/>
          </a:prstGeom>
          <a:noFill/>
        </p:spPr>
        <p:txBody>
          <a:bodyPr wrap="square" rtlCol="0">
            <a:spAutoFit/>
          </a:bodyPr>
          <a:lstStyle/>
          <a:p>
            <a:r>
              <a:rPr lang="en-US" sz="2100" b="1" dirty="0">
                <a:solidFill>
                  <a:srgbClr val="0432FF"/>
                </a:solidFill>
              </a:rPr>
              <a:t>.14</a:t>
            </a:r>
          </a:p>
        </p:txBody>
      </p:sp>
      <mc:AlternateContent xmlns:mc="http://schemas.openxmlformats.org/markup-compatibility/2006" xmlns:a14="http://schemas.microsoft.com/office/drawing/2010/main">
        <mc:Choice Requires="a14">
          <p:sp>
            <p:nvSpPr>
              <p:cNvPr id="13" name="TextBox 12"/>
              <p:cNvSpPr txBox="1"/>
              <p:nvPr/>
            </p:nvSpPr>
            <p:spPr>
              <a:xfrm>
                <a:off x="579346" y="5405443"/>
                <a:ext cx="2457224" cy="618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1" i="1">
                              <a:latin typeface="Cambria Math" panose="02040503050406030204" pitchFamily="18" charset="0"/>
                            </a:rPr>
                          </m:ctrlPr>
                        </m:fPr>
                        <m:num>
                          <m:r>
                            <a:rPr lang="en-US" b="1">
                              <a:latin typeface="Cambria Math" charset="0"/>
                            </a:rPr>
                            <m:t>𝐀𝐜𝐭𝐮𝐚𝐥</m:t>
                          </m:r>
                          <m:r>
                            <a:rPr lang="en-US" b="1">
                              <a:latin typeface="Cambria Math" charset="0"/>
                            </a:rPr>
                            <m:t> </m:t>
                          </m:r>
                          <m:r>
                            <a:rPr lang="en-US" b="1">
                              <a:latin typeface="Cambria Math" charset="0"/>
                            </a:rPr>
                            <m:t>𝐜𝐨𝐧𝐧𝐞𝐜𝐭𝐢𝐨𝐧𝐬</m:t>
                          </m:r>
                        </m:num>
                        <m:den>
                          <m:r>
                            <a:rPr lang="en-US" b="1">
                              <a:latin typeface="Cambria Math" charset="0"/>
                            </a:rPr>
                            <m:t>𝐏𝐨𝐬𝐬𝐢𝐛𝐥𝐞</m:t>
                          </m:r>
                          <m:r>
                            <a:rPr lang="en-US" b="1">
                              <a:latin typeface="Cambria Math" charset="0"/>
                            </a:rPr>
                            <m:t> </m:t>
                          </m:r>
                          <m:r>
                            <a:rPr lang="en-US" b="1">
                              <a:latin typeface="Cambria Math" charset="0"/>
                            </a:rPr>
                            <m:t>𝐂𝐨𝐧𝐧𝐞𝐜𝐭𝐢𝐨𝐧𝐬</m:t>
                          </m:r>
                        </m:den>
                      </m:f>
                    </m:oMath>
                  </m:oMathPara>
                </a14:m>
                <a:endParaRPr lang="en-US"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772461" y="6064257"/>
                <a:ext cx="3276299" cy="793743"/>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554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2406" y="2037635"/>
            <a:ext cx="3263504" cy="326350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90" y="2021768"/>
            <a:ext cx="3326130" cy="3326130"/>
          </a:xfrm>
          <a:prstGeom prst="rect">
            <a:avLst/>
          </a:prstGeom>
          <a:solidFill>
            <a:srgbClr val="0432FF"/>
          </a:solidFill>
        </p:spPr>
      </p:pic>
      <p:sp>
        <p:nvSpPr>
          <p:cNvPr id="2" name="Oval 1"/>
          <p:cNvSpPr/>
          <p:nvPr/>
        </p:nvSpPr>
        <p:spPr>
          <a:xfrm>
            <a:off x="6094232" y="3407143"/>
            <a:ext cx="655320" cy="62484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p:cNvSpPr/>
          <p:nvPr/>
        </p:nvSpPr>
        <p:spPr>
          <a:xfrm>
            <a:off x="1151660" y="3952010"/>
            <a:ext cx="655320" cy="62484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966355" y="1496291"/>
            <a:ext cx="2509404" cy="525477"/>
          </a:xfrm>
          <a:prstGeom prst="rect">
            <a:avLst/>
          </a:prstGeom>
          <a:solidFill>
            <a:srgbClr val="0432FF"/>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bg1"/>
                </a:solidFill>
              </a:rPr>
              <a:t>Low Density, Degree</a:t>
            </a:r>
          </a:p>
        </p:txBody>
      </p:sp>
      <p:sp>
        <p:nvSpPr>
          <p:cNvPr id="7" name="Rectangle 6"/>
          <p:cNvSpPr/>
          <p:nvPr/>
        </p:nvSpPr>
        <p:spPr>
          <a:xfrm>
            <a:off x="5398077" y="1496291"/>
            <a:ext cx="2509404" cy="525477"/>
          </a:xfrm>
          <a:prstGeom prst="rect">
            <a:avLst/>
          </a:prstGeom>
          <a:solidFill>
            <a:srgbClr val="0432FF"/>
          </a:solid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bg1"/>
                </a:solidFill>
              </a:rPr>
              <a:t>High Density, Degree</a:t>
            </a:r>
          </a:p>
        </p:txBody>
      </p:sp>
      <p:pic>
        <p:nvPicPr>
          <p:cNvPr id="8" name="Picture 7"/>
          <p:cNvPicPr>
            <a:picLocks noChangeAspect="1"/>
          </p:cNvPicPr>
          <p:nvPr/>
        </p:nvPicPr>
        <p:blipFill>
          <a:blip r:embed="rId5"/>
          <a:stretch>
            <a:fillRect/>
          </a:stretch>
        </p:blipFill>
        <p:spPr>
          <a:xfrm>
            <a:off x="1074088" y="5142155"/>
            <a:ext cx="7182452" cy="518670"/>
          </a:xfrm>
          <a:prstGeom prst="rect">
            <a:avLst/>
          </a:prstGeom>
        </p:spPr>
      </p:pic>
    </p:spTree>
    <p:extLst>
      <p:ext uri="{BB962C8B-B14F-4D97-AF65-F5344CB8AC3E}">
        <p14:creationId xmlns:p14="http://schemas.microsoft.com/office/powerpoint/2010/main" val="375656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3"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8F14C8C-9CFD-5647-926F-BF9058B0DDCA}"/>
              </a:ext>
            </a:extLst>
          </p:cNvPr>
          <p:cNvGraphicFramePr>
            <a:graphicFrameLocks noGrp="1"/>
          </p:cNvGraphicFramePr>
          <p:nvPr/>
        </p:nvGraphicFramePr>
        <p:xfrm>
          <a:off x="267627" y="2386981"/>
          <a:ext cx="3947531" cy="2787015"/>
        </p:xfrm>
        <a:graphic>
          <a:graphicData uri="http://schemas.openxmlformats.org/drawingml/2006/table">
            <a:tbl>
              <a:tblPr/>
              <a:tblGrid>
                <a:gridCol w="367991">
                  <a:extLst>
                    <a:ext uri="{9D8B030D-6E8A-4147-A177-3AD203B41FA5}">
                      <a16:colId xmlns:a16="http://schemas.microsoft.com/office/drawing/2014/main" val="3865082084"/>
                    </a:ext>
                  </a:extLst>
                </a:gridCol>
                <a:gridCol w="715908">
                  <a:extLst>
                    <a:ext uri="{9D8B030D-6E8A-4147-A177-3AD203B41FA5}">
                      <a16:colId xmlns:a16="http://schemas.microsoft.com/office/drawing/2014/main" val="1562168433"/>
                    </a:ext>
                  </a:extLst>
                </a:gridCol>
                <a:gridCol w="715908">
                  <a:extLst>
                    <a:ext uri="{9D8B030D-6E8A-4147-A177-3AD203B41FA5}">
                      <a16:colId xmlns:a16="http://schemas.microsoft.com/office/drawing/2014/main" val="2470718591"/>
                    </a:ext>
                  </a:extLst>
                </a:gridCol>
                <a:gridCol w="715908">
                  <a:extLst>
                    <a:ext uri="{9D8B030D-6E8A-4147-A177-3AD203B41FA5}">
                      <a16:colId xmlns:a16="http://schemas.microsoft.com/office/drawing/2014/main" val="2706837999"/>
                    </a:ext>
                  </a:extLst>
                </a:gridCol>
                <a:gridCol w="715908">
                  <a:extLst>
                    <a:ext uri="{9D8B030D-6E8A-4147-A177-3AD203B41FA5}">
                      <a16:colId xmlns:a16="http://schemas.microsoft.com/office/drawing/2014/main" val="1837199400"/>
                    </a:ext>
                  </a:extLst>
                </a:gridCol>
                <a:gridCol w="715908">
                  <a:extLst>
                    <a:ext uri="{9D8B030D-6E8A-4147-A177-3AD203B41FA5}">
                      <a16:colId xmlns:a16="http://schemas.microsoft.com/office/drawing/2014/main" val="4281058920"/>
                    </a:ext>
                  </a:extLst>
                </a:gridCol>
              </a:tblGrid>
              <a:tr h="203200">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374815"/>
                  </a:ext>
                </a:extLst>
              </a:tr>
              <a:tr h="203200">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58560"/>
                  </a:ext>
                </a:extLst>
              </a:tr>
              <a:tr h="203200">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834321"/>
                  </a:ext>
                </a:extLst>
              </a:tr>
              <a:tr h="203200">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2504469"/>
                  </a:ext>
                </a:extLst>
              </a:tr>
              <a:tr h="203200">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904434"/>
                  </a:ext>
                </a:extLst>
              </a:tr>
              <a:tr h="203200">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833396"/>
                  </a:ext>
                </a:extLst>
              </a:tr>
              <a:tr h="203200">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044599"/>
                  </a:ext>
                </a:extLst>
              </a:tr>
              <a:tr h="203200">
                <a:tc>
                  <a:txBody>
                    <a:bodyPr/>
                    <a:lstStyle/>
                    <a:p>
                      <a:pPr algn="ctr" fontAlgn="b"/>
                      <a:r>
                        <a:rPr lang="en-US" sz="1600" b="1" i="0" u="none" strike="noStrike" dirty="0">
                          <a:solidFill>
                            <a:srgbClr val="000000"/>
                          </a:solidFill>
                          <a:effectLst/>
                          <a:latin typeface="Calibri" panose="020F0502020204030204" pitchFamily="34" charset="0"/>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62569"/>
                  </a:ext>
                </a:extLst>
              </a:tr>
              <a:tr h="203200">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44229"/>
                  </a:ext>
                </a:extLst>
              </a:tr>
              <a:tr h="203200">
                <a:tc>
                  <a:txBody>
                    <a:bodyPr/>
                    <a:lstStyle/>
                    <a:p>
                      <a:pPr algn="ctr" fontAlgn="b"/>
                      <a:r>
                        <a:rPr lang="en-US" sz="1600" b="1"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39059"/>
                  </a:ext>
                </a:extLst>
              </a:tr>
              <a:tr h="203200">
                <a:tc>
                  <a:txBody>
                    <a:bodyPr/>
                    <a:lstStyle/>
                    <a:p>
                      <a:pPr algn="ctr" fontAlgn="b"/>
                      <a:r>
                        <a:rPr lang="en-US" sz="1600" b="1" i="0" u="none" strike="noStrike" dirty="0">
                          <a:solidFill>
                            <a:srgbClr val="000000"/>
                          </a:solidFill>
                          <a:effectLst/>
                          <a:latin typeface="Calibri" panose="020F050202020403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704596"/>
                  </a:ext>
                </a:extLst>
              </a:tr>
            </a:tbl>
          </a:graphicData>
        </a:graphic>
      </p:graphicFrame>
      <p:sp>
        <p:nvSpPr>
          <p:cNvPr id="7" name="Rectangle 6">
            <a:extLst>
              <a:ext uri="{FF2B5EF4-FFF2-40B4-BE49-F238E27FC236}">
                <a16:creationId xmlns:a16="http://schemas.microsoft.com/office/drawing/2014/main" id="{AF66C099-D4D3-8C48-A192-12AC4213F04B}"/>
              </a:ext>
            </a:extLst>
          </p:cNvPr>
          <p:cNvSpPr/>
          <p:nvPr/>
        </p:nvSpPr>
        <p:spPr>
          <a:xfrm>
            <a:off x="690165" y="1728305"/>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8" name="Rectangle 7">
            <a:extLst>
              <a:ext uri="{FF2B5EF4-FFF2-40B4-BE49-F238E27FC236}">
                <a16:creationId xmlns:a16="http://schemas.microsoft.com/office/drawing/2014/main" id="{9550A7C2-D936-F74A-A628-5E5DF9258B47}"/>
              </a:ext>
            </a:extLst>
          </p:cNvPr>
          <p:cNvSpPr/>
          <p:nvPr/>
        </p:nvSpPr>
        <p:spPr>
          <a:xfrm>
            <a:off x="2830539" y="1728305"/>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9" name="Rectangle 8">
            <a:extLst>
              <a:ext uri="{FF2B5EF4-FFF2-40B4-BE49-F238E27FC236}">
                <a16:creationId xmlns:a16="http://schemas.microsoft.com/office/drawing/2014/main" id="{85693F38-E353-C347-82A2-BF2B3E311826}"/>
              </a:ext>
            </a:extLst>
          </p:cNvPr>
          <p:cNvSpPr/>
          <p:nvPr/>
        </p:nvSpPr>
        <p:spPr>
          <a:xfrm>
            <a:off x="2117081" y="1728305"/>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0" name="Rectangle 9">
            <a:extLst>
              <a:ext uri="{FF2B5EF4-FFF2-40B4-BE49-F238E27FC236}">
                <a16:creationId xmlns:a16="http://schemas.microsoft.com/office/drawing/2014/main" id="{4667582E-2D9A-C348-83FE-599A59FFD1B9}"/>
              </a:ext>
            </a:extLst>
          </p:cNvPr>
          <p:cNvSpPr/>
          <p:nvPr/>
        </p:nvSpPr>
        <p:spPr>
          <a:xfrm>
            <a:off x="1403623" y="1728305"/>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1" name="Rectangle 10">
            <a:extLst>
              <a:ext uri="{FF2B5EF4-FFF2-40B4-BE49-F238E27FC236}">
                <a16:creationId xmlns:a16="http://schemas.microsoft.com/office/drawing/2014/main" id="{EE094ED3-9471-B048-B5B3-3C14E6636C8F}"/>
              </a:ext>
            </a:extLst>
          </p:cNvPr>
          <p:cNvSpPr/>
          <p:nvPr/>
        </p:nvSpPr>
        <p:spPr>
          <a:xfrm>
            <a:off x="3543996" y="1728305"/>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graphicFrame>
        <p:nvGraphicFramePr>
          <p:cNvPr id="13" name="Table 12">
            <a:extLst>
              <a:ext uri="{FF2B5EF4-FFF2-40B4-BE49-F238E27FC236}">
                <a16:creationId xmlns:a16="http://schemas.microsoft.com/office/drawing/2014/main" id="{6ECB60FB-2A3E-624A-A69E-8F24F7FA4C98}"/>
              </a:ext>
            </a:extLst>
          </p:cNvPr>
          <p:cNvGraphicFramePr>
            <a:graphicFrameLocks noGrp="1"/>
          </p:cNvGraphicFramePr>
          <p:nvPr/>
        </p:nvGraphicFramePr>
        <p:xfrm>
          <a:off x="4928845" y="2386979"/>
          <a:ext cx="3668745" cy="2787015"/>
        </p:xfrm>
        <a:graphic>
          <a:graphicData uri="http://schemas.openxmlformats.org/drawingml/2006/table">
            <a:tbl>
              <a:tblPr/>
              <a:tblGrid>
                <a:gridCol w="733749">
                  <a:extLst>
                    <a:ext uri="{9D8B030D-6E8A-4147-A177-3AD203B41FA5}">
                      <a16:colId xmlns:a16="http://schemas.microsoft.com/office/drawing/2014/main" val="1455399611"/>
                    </a:ext>
                  </a:extLst>
                </a:gridCol>
                <a:gridCol w="733749">
                  <a:extLst>
                    <a:ext uri="{9D8B030D-6E8A-4147-A177-3AD203B41FA5}">
                      <a16:colId xmlns:a16="http://schemas.microsoft.com/office/drawing/2014/main" val="3715608488"/>
                    </a:ext>
                  </a:extLst>
                </a:gridCol>
                <a:gridCol w="733749">
                  <a:extLst>
                    <a:ext uri="{9D8B030D-6E8A-4147-A177-3AD203B41FA5}">
                      <a16:colId xmlns:a16="http://schemas.microsoft.com/office/drawing/2014/main" val="2244397548"/>
                    </a:ext>
                  </a:extLst>
                </a:gridCol>
                <a:gridCol w="733749">
                  <a:extLst>
                    <a:ext uri="{9D8B030D-6E8A-4147-A177-3AD203B41FA5}">
                      <a16:colId xmlns:a16="http://schemas.microsoft.com/office/drawing/2014/main" val="3519392124"/>
                    </a:ext>
                  </a:extLst>
                </a:gridCol>
                <a:gridCol w="733749">
                  <a:extLst>
                    <a:ext uri="{9D8B030D-6E8A-4147-A177-3AD203B41FA5}">
                      <a16:colId xmlns:a16="http://schemas.microsoft.com/office/drawing/2014/main" val="2063196741"/>
                    </a:ext>
                  </a:extLst>
                </a:gridCol>
              </a:tblGrid>
              <a:tr h="557403">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730523"/>
                  </a:ext>
                </a:extLst>
              </a:tr>
              <a:tr h="557403">
                <a:tc>
                  <a:txBody>
                    <a:bodyPr/>
                    <a:lstStyle/>
                    <a:p>
                      <a:pPr algn="ctr" fontAlgn="b"/>
                      <a:r>
                        <a:rPr lang="en-US" sz="1600" b="1" i="0" u="none" strike="noStrike" dirty="0">
                          <a:solidFill>
                            <a:srgbClr val="000000"/>
                          </a:solidFill>
                          <a:effectLst/>
                          <a:latin typeface="Calibri" panose="020F0502020204030204" pitchFamily="34" charset="0"/>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597656"/>
                  </a:ext>
                </a:extLst>
              </a:tr>
              <a:tr h="557403">
                <a:tc>
                  <a:txBody>
                    <a:bodyPr/>
                    <a:lstStyle/>
                    <a:p>
                      <a:pPr algn="ctr" fontAlgn="b"/>
                      <a:r>
                        <a:rPr lang="en-US" sz="1600" b="1" i="0" u="none" strike="noStrike" dirty="0">
                          <a:solidFill>
                            <a:srgbClr val="000000"/>
                          </a:solidFill>
                          <a:effectLst/>
                          <a:latin typeface="Calibri" panose="020F0502020204030204" pitchFamily="34" charset="0"/>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178715"/>
                  </a:ext>
                </a:extLst>
              </a:tr>
              <a:tr h="557403">
                <a:tc>
                  <a:txBody>
                    <a:bodyPr/>
                    <a:lstStyle/>
                    <a:p>
                      <a:pPr algn="ctr" fontAlgn="b"/>
                      <a:r>
                        <a:rPr lang="en-US" sz="1600" b="1" i="0" u="none" strike="noStrike">
                          <a:solidFill>
                            <a:srgbClr val="000000"/>
                          </a:solidFill>
                          <a:effectLst/>
                          <a:latin typeface="Calibri" panose="020F0502020204030204" pitchFamily="34" charset="0"/>
                        </a:rPr>
                        <a:t>0.64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363252"/>
                  </a:ext>
                </a:extLst>
              </a:tr>
              <a:tr h="557403">
                <a:tc>
                  <a:txBody>
                    <a:bodyPr/>
                    <a:lstStyle/>
                    <a:p>
                      <a:pPr algn="ctr" fontAlgn="b"/>
                      <a:r>
                        <a:rPr lang="en-US" sz="1600" b="1" i="0" u="none" strike="noStrike" dirty="0">
                          <a:solidFill>
                            <a:srgbClr val="000000"/>
                          </a:solidFill>
                          <a:effectLst/>
                          <a:latin typeface="Calibri" panose="020F0502020204030204" pitchFamily="34" charset="0"/>
                        </a:rPr>
                        <a:t>0.26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04552"/>
                  </a:ext>
                </a:extLst>
              </a:tr>
            </a:tbl>
          </a:graphicData>
        </a:graphic>
      </p:graphicFrame>
      <p:sp>
        <p:nvSpPr>
          <p:cNvPr id="19" name="Rectangle 18">
            <a:extLst>
              <a:ext uri="{FF2B5EF4-FFF2-40B4-BE49-F238E27FC236}">
                <a16:creationId xmlns:a16="http://schemas.microsoft.com/office/drawing/2014/main" id="{EB890D59-339F-1A43-B40C-133CC18875BF}"/>
              </a:ext>
            </a:extLst>
          </p:cNvPr>
          <p:cNvSpPr/>
          <p:nvPr/>
        </p:nvSpPr>
        <p:spPr>
          <a:xfrm>
            <a:off x="5011001" y="1684006"/>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20" name="Rectangle 19">
            <a:extLst>
              <a:ext uri="{FF2B5EF4-FFF2-40B4-BE49-F238E27FC236}">
                <a16:creationId xmlns:a16="http://schemas.microsoft.com/office/drawing/2014/main" id="{0089250F-C72F-C14C-B98C-2A8DD58F3921}"/>
              </a:ext>
            </a:extLst>
          </p:cNvPr>
          <p:cNvSpPr/>
          <p:nvPr/>
        </p:nvSpPr>
        <p:spPr>
          <a:xfrm>
            <a:off x="7151375" y="1684006"/>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21" name="Rectangle 20">
            <a:extLst>
              <a:ext uri="{FF2B5EF4-FFF2-40B4-BE49-F238E27FC236}">
                <a16:creationId xmlns:a16="http://schemas.microsoft.com/office/drawing/2014/main" id="{012DD900-E0C3-7544-811E-0819B3262178}"/>
              </a:ext>
            </a:extLst>
          </p:cNvPr>
          <p:cNvSpPr/>
          <p:nvPr/>
        </p:nvSpPr>
        <p:spPr>
          <a:xfrm>
            <a:off x="6437917" y="1684006"/>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22" name="Rectangle 21">
            <a:extLst>
              <a:ext uri="{FF2B5EF4-FFF2-40B4-BE49-F238E27FC236}">
                <a16:creationId xmlns:a16="http://schemas.microsoft.com/office/drawing/2014/main" id="{DB9CB05E-9B20-EB49-ACAA-F7703F362505}"/>
              </a:ext>
            </a:extLst>
          </p:cNvPr>
          <p:cNvSpPr/>
          <p:nvPr/>
        </p:nvSpPr>
        <p:spPr>
          <a:xfrm>
            <a:off x="5724459" y="1684006"/>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23" name="Rectangle 22">
            <a:extLst>
              <a:ext uri="{FF2B5EF4-FFF2-40B4-BE49-F238E27FC236}">
                <a16:creationId xmlns:a16="http://schemas.microsoft.com/office/drawing/2014/main" id="{E745E484-A35B-5949-BB03-B7543FE3FAEC}"/>
              </a:ext>
            </a:extLst>
          </p:cNvPr>
          <p:cNvSpPr/>
          <p:nvPr/>
        </p:nvSpPr>
        <p:spPr>
          <a:xfrm>
            <a:off x="7864832" y="1684006"/>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sp>
        <p:nvSpPr>
          <p:cNvPr id="30" name="Rectangle 29">
            <a:extLst>
              <a:ext uri="{FF2B5EF4-FFF2-40B4-BE49-F238E27FC236}">
                <a16:creationId xmlns:a16="http://schemas.microsoft.com/office/drawing/2014/main" id="{17B9DA5B-5229-444F-8942-3C1FB08CE0BB}"/>
              </a:ext>
            </a:extLst>
          </p:cNvPr>
          <p:cNvSpPr/>
          <p:nvPr/>
        </p:nvSpPr>
        <p:spPr>
          <a:xfrm>
            <a:off x="4460874" y="2475570"/>
            <a:ext cx="389906" cy="380057"/>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a:t>
            </a:r>
          </a:p>
        </p:txBody>
      </p:sp>
      <p:sp>
        <p:nvSpPr>
          <p:cNvPr id="31" name="Rectangle 30">
            <a:extLst>
              <a:ext uri="{FF2B5EF4-FFF2-40B4-BE49-F238E27FC236}">
                <a16:creationId xmlns:a16="http://schemas.microsoft.com/office/drawing/2014/main" id="{581C1211-5136-9540-82E9-0FF3003A8099}"/>
              </a:ext>
            </a:extLst>
          </p:cNvPr>
          <p:cNvSpPr/>
          <p:nvPr/>
        </p:nvSpPr>
        <p:spPr>
          <a:xfrm>
            <a:off x="4460874" y="3026599"/>
            <a:ext cx="389906" cy="380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a:t>
            </a:r>
          </a:p>
        </p:txBody>
      </p:sp>
      <p:sp>
        <p:nvSpPr>
          <p:cNvPr id="32" name="Rectangle 31">
            <a:extLst>
              <a:ext uri="{FF2B5EF4-FFF2-40B4-BE49-F238E27FC236}">
                <a16:creationId xmlns:a16="http://schemas.microsoft.com/office/drawing/2014/main" id="{82B8F594-2D98-EC47-9361-1D909BFD47F4}"/>
              </a:ext>
            </a:extLst>
          </p:cNvPr>
          <p:cNvSpPr/>
          <p:nvPr/>
        </p:nvSpPr>
        <p:spPr>
          <a:xfrm>
            <a:off x="4460874" y="3577628"/>
            <a:ext cx="389906" cy="3800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t>
            </a:r>
          </a:p>
        </p:txBody>
      </p:sp>
      <p:sp>
        <p:nvSpPr>
          <p:cNvPr id="33" name="Rectangle 32">
            <a:extLst>
              <a:ext uri="{FF2B5EF4-FFF2-40B4-BE49-F238E27FC236}">
                <a16:creationId xmlns:a16="http://schemas.microsoft.com/office/drawing/2014/main" id="{D81074F0-66F2-9345-8332-9883FEF90277}"/>
              </a:ext>
            </a:extLst>
          </p:cNvPr>
          <p:cNvSpPr/>
          <p:nvPr/>
        </p:nvSpPr>
        <p:spPr>
          <a:xfrm>
            <a:off x="4460874" y="4128657"/>
            <a:ext cx="389906" cy="3800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N</a:t>
            </a:r>
          </a:p>
        </p:txBody>
      </p:sp>
      <p:sp>
        <p:nvSpPr>
          <p:cNvPr id="34" name="Rectangle 33">
            <a:extLst>
              <a:ext uri="{FF2B5EF4-FFF2-40B4-BE49-F238E27FC236}">
                <a16:creationId xmlns:a16="http://schemas.microsoft.com/office/drawing/2014/main" id="{83EC48C8-41B1-E84B-BBE5-F94E43A856B3}"/>
              </a:ext>
            </a:extLst>
          </p:cNvPr>
          <p:cNvSpPr/>
          <p:nvPr/>
        </p:nvSpPr>
        <p:spPr>
          <a:xfrm>
            <a:off x="4460874" y="4679685"/>
            <a:ext cx="389906" cy="3800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a:t>
            </a:r>
          </a:p>
        </p:txBody>
      </p:sp>
      <p:sp>
        <p:nvSpPr>
          <p:cNvPr id="36" name="Rectangle 35">
            <a:extLst>
              <a:ext uri="{FF2B5EF4-FFF2-40B4-BE49-F238E27FC236}">
                <a16:creationId xmlns:a16="http://schemas.microsoft.com/office/drawing/2014/main" id="{B5F5EC3E-94B3-5B46-8FE9-EBA70B54F7FA}"/>
              </a:ext>
            </a:extLst>
          </p:cNvPr>
          <p:cNvSpPr/>
          <p:nvPr/>
        </p:nvSpPr>
        <p:spPr>
          <a:xfrm>
            <a:off x="1398494" y="229845"/>
            <a:ext cx="5992009"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37" name="Rectangle 36">
            <a:extLst>
              <a:ext uri="{FF2B5EF4-FFF2-40B4-BE49-F238E27FC236}">
                <a16:creationId xmlns:a16="http://schemas.microsoft.com/office/drawing/2014/main" id="{05B16189-95A2-4C4E-AF56-0125776D4E56}"/>
              </a:ext>
            </a:extLst>
          </p:cNvPr>
          <p:cNvSpPr/>
          <p:nvPr/>
        </p:nvSpPr>
        <p:spPr>
          <a:xfrm>
            <a:off x="1398494" y="5740057"/>
            <a:ext cx="5992009"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
        <p:nvSpPr>
          <p:cNvPr id="2" name="Rectangle 1">
            <a:extLst>
              <a:ext uri="{FF2B5EF4-FFF2-40B4-BE49-F238E27FC236}">
                <a16:creationId xmlns:a16="http://schemas.microsoft.com/office/drawing/2014/main" id="{6C4557E1-D10A-5D4A-81BB-E32AB9B159C2}"/>
              </a:ext>
            </a:extLst>
          </p:cNvPr>
          <p:cNvSpPr/>
          <p:nvPr/>
        </p:nvSpPr>
        <p:spPr>
          <a:xfrm rot="16200000">
            <a:off x="64799" y="1896409"/>
            <a:ext cx="783933" cy="29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pitchFamily="2" charset="0"/>
              </a:rPr>
              <a:t>time</a:t>
            </a:r>
          </a:p>
        </p:txBody>
      </p:sp>
      <p:sp>
        <p:nvSpPr>
          <p:cNvPr id="3" name="Rectangle 2">
            <a:extLst>
              <a:ext uri="{FF2B5EF4-FFF2-40B4-BE49-F238E27FC236}">
                <a16:creationId xmlns:a16="http://schemas.microsoft.com/office/drawing/2014/main" id="{CE00C5E3-4762-4248-BE0C-1DF54D9D822E}"/>
              </a:ext>
            </a:extLst>
          </p:cNvPr>
          <p:cNvSpPr/>
          <p:nvPr/>
        </p:nvSpPr>
        <p:spPr>
          <a:xfrm>
            <a:off x="646365" y="2393166"/>
            <a:ext cx="3637136" cy="2799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AA311F2-B79F-B342-8CD7-A3055F468956}"/>
              </a:ext>
            </a:extLst>
          </p:cNvPr>
          <p:cNvPicPr>
            <a:picLocks noChangeAspect="1"/>
          </p:cNvPicPr>
          <p:nvPr/>
        </p:nvPicPr>
        <p:blipFill>
          <a:blip r:embed="rId3"/>
          <a:stretch>
            <a:fillRect/>
          </a:stretch>
        </p:blipFill>
        <p:spPr>
          <a:xfrm>
            <a:off x="0" y="233531"/>
            <a:ext cx="1398619" cy="1400905"/>
          </a:xfrm>
          <a:prstGeom prst="rect">
            <a:avLst/>
          </a:prstGeom>
        </p:spPr>
      </p:pic>
    </p:spTree>
    <p:extLst>
      <p:ext uri="{BB962C8B-B14F-4D97-AF65-F5344CB8AC3E}">
        <p14:creationId xmlns:p14="http://schemas.microsoft.com/office/powerpoint/2010/main" val="317484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9" grpId="0" animBg="1"/>
      <p:bldP spid="20" grpId="0" animBg="1"/>
      <p:bldP spid="21" grpId="0" animBg="1"/>
      <p:bldP spid="22" grpId="0" animBg="1"/>
      <p:bldP spid="23" grpId="0" animBg="1"/>
      <p:bldP spid="30" grpId="0" animBg="1"/>
      <p:bldP spid="31" grpId="0" animBg="1"/>
      <p:bldP spid="32" grpId="0" animBg="1"/>
      <p:bldP spid="33" grpId="0" animBg="1"/>
      <p:bldP spid="34" grpId="0" animBg="1"/>
      <p:bldP spid="36" grpId="0" animBg="1"/>
      <p:bldP spid="37" grpId="0" animBg="1"/>
      <p:bldP spid="2" grpId="0"/>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8F14C8C-9CFD-5647-926F-BF9058B0DDCA}"/>
              </a:ext>
            </a:extLst>
          </p:cNvPr>
          <p:cNvGraphicFramePr>
            <a:graphicFrameLocks noGrp="1"/>
          </p:cNvGraphicFramePr>
          <p:nvPr/>
        </p:nvGraphicFramePr>
        <p:xfrm>
          <a:off x="267627" y="2386981"/>
          <a:ext cx="3947531" cy="2787015"/>
        </p:xfrm>
        <a:graphic>
          <a:graphicData uri="http://schemas.openxmlformats.org/drawingml/2006/table">
            <a:tbl>
              <a:tblPr/>
              <a:tblGrid>
                <a:gridCol w="367991">
                  <a:extLst>
                    <a:ext uri="{9D8B030D-6E8A-4147-A177-3AD203B41FA5}">
                      <a16:colId xmlns:a16="http://schemas.microsoft.com/office/drawing/2014/main" val="3865082084"/>
                    </a:ext>
                  </a:extLst>
                </a:gridCol>
                <a:gridCol w="715908">
                  <a:extLst>
                    <a:ext uri="{9D8B030D-6E8A-4147-A177-3AD203B41FA5}">
                      <a16:colId xmlns:a16="http://schemas.microsoft.com/office/drawing/2014/main" val="1562168433"/>
                    </a:ext>
                  </a:extLst>
                </a:gridCol>
                <a:gridCol w="715908">
                  <a:extLst>
                    <a:ext uri="{9D8B030D-6E8A-4147-A177-3AD203B41FA5}">
                      <a16:colId xmlns:a16="http://schemas.microsoft.com/office/drawing/2014/main" val="2470718591"/>
                    </a:ext>
                  </a:extLst>
                </a:gridCol>
                <a:gridCol w="715908">
                  <a:extLst>
                    <a:ext uri="{9D8B030D-6E8A-4147-A177-3AD203B41FA5}">
                      <a16:colId xmlns:a16="http://schemas.microsoft.com/office/drawing/2014/main" val="2706837999"/>
                    </a:ext>
                  </a:extLst>
                </a:gridCol>
                <a:gridCol w="715908">
                  <a:extLst>
                    <a:ext uri="{9D8B030D-6E8A-4147-A177-3AD203B41FA5}">
                      <a16:colId xmlns:a16="http://schemas.microsoft.com/office/drawing/2014/main" val="1837199400"/>
                    </a:ext>
                  </a:extLst>
                </a:gridCol>
                <a:gridCol w="715908">
                  <a:extLst>
                    <a:ext uri="{9D8B030D-6E8A-4147-A177-3AD203B41FA5}">
                      <a16:colId xmlns:a16="http://schemas.microsoft.com/office/drawing/2014/main" val="4281058920"/>
                    </a:ext>
                  </a:extLst>
                </a:gridCol>
              </a:tblGrid>
              <a:tr h="203200">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374815"/>
                  </a:ext>
                </a:extLst>
              </a:tr>
              <a:tr h="203200">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58560"/>
                  </a:ext>
                </a:extLst>
              </a:tr>
              <a:tr h="203200">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834321"/>
                  </a:ext>
                </a:extLst>
              </a:tr>
              <a:tr h="203200">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2504469"/>
                  </a:ext>
                </a:extLst>
              </a:tr>
              <a:tr h="203200">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904434"/>
                  </a:ext>
                </a:extLst>
              </a:tr>
              <a:tr h="203200">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833396"/>
                  </a:ext>
                </a:extLst>
              </a:tr>
              <a:tr h="203200">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044599"/>
                  </a:ext>
                </a:extLst>
              </a:tr>
              <a:tr h="203200">
                <a:tc>
                  <a:txBody>
                    <a:bodyPr/>
                    <a:lstStyle/>
                    <a:p>
                      <a:pPr algn="ctr" fontAlgn="b"/>
                      <a:r>
                        <a:rPr lang="en-US" sz="1600" b="1" i="0" u="none" strike="noStrike" dirty="0">
                          <a:solidFill>
                            <a:srgbClr val="000000"/>
                          </a:solidFill>
                          <a:effectLst/>
                          <a:latin typeface="Calibri" panose="020F0502020204030204" pitchFamily="34" charset="0"/>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62569"/>
                  </a:ext>
                </a:extLst>
              </a:tr>
              <a:tr h="203200">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44229"/>
                  </a:ext>
                </a:extLst>
              </a:tr>
              <a:tr h="203200">
                <a:tc>
                  <a:txBody>
                    <a:bodyPr/>
                    <a:lstStyle/>
                    <a:p>
                      <a:pPr algn="ctr" fontAlgn="b"/>
                      <a:r>
                        <a:rPr lang="en-US" sz="1600" b="1"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39059"/>
                  </a:ext>
                </a:extLst>
              </a:tr>
              <a:tr h="203200">
                <a:tc>
                  <a:txBody>
                    <a:bodyPr/>
                    <a:lstStyle/>
                    <a:p>
                      <a:pPr algn="ctr" fontAlgn="b"/>
                      <a:r>
                        <a:rPr lang="en-US" sz="1600" b="1" i="0" u="none" strike="noStrike" dirty="0">
                          <a:solidFill>
                            <a:srgbClr val="000000"/>
                          </a:solidFill>
                          <a:effectLst/>
                          <a:latin typeface="Calibri" panose="020F050202020403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704596"/>
                  </a:ext>
                </a:extLst>
              </a:tr>
            </a:tbl>
          </a:graphicData>
        </a:graphic>
      </p:graphicFrame>
      <p:sp>
        <p:nvSpPr>
          <p:cNvPr id="7" name="Rectangle 6">
            <a:extLst>
              <a:ext uri="{FF2B5EF4-FFF2-40B4-BE49-F238E27FC236}">
                <a16:creationId xmlns:a16="http://schemas.microsoft.com/office/drawing/2014/main" id="{AF66C099-D4D3-8C48-A192-12AC4213F04B}"/>
              </a:ext>
            </a:extLst>
          </p:cNvPr>
          <p:cNvSpPr/>
          <p:nvPr/>
        </p:nvSpPr>
        <p:spPr>
          <a:xfrm>
            <a:off x="690165" y="1728305"/>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8" name="Rectangle 7">
            <a:extLst>
              <a:ext uri="{FF2B5EF4-FFF2-40B4-BE49-F238E27FC236}">
                <a16:creationId xmlns:a16="http://schemas.microsoft.com/office/drawing/2014/main" id="{9550A7C2-D936-F74A-A628-5E5DF9258B47}"/>
              </a:ext>
            </a:extLst>
          </p:cNvPr>
          <p:cNvSpPr/>
          <p:nvPr/>
        </p:nvSpPr>
        <p:spPr>
          <a:xfrm>
            <a:off x="2830539" y="1728305"/>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9" name="Rectangle 8">
            <a:extLst>
              <a:ext uri="{FF2B5EF4-FFF2-40B4-BE49-F238E27FC236}">
                <a16:creationId xmlns:a16="http://schemas.microsoft.com/office/drawing/2014/main" id="{85693F38-E353-C347-82A2-BF2B3E311826}"/>
              </a:ext>
            </a:extLst>
          </p:cNvPr>
          <p:cNvSpPr/>
          <p:nvPr/>
        </p:nvSpPr>
        <p:spPr>
          <a:xfrm>
            <a:off x="2117081" y="1728305"/>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0" name="Rectangle 9">
            <a:extLst>
              <a:ext uri="{FF2B5EF4-FFF2-40B4-BE49-F238E27FC236}">
                <a16:creationId xmlns:a16="http://schemas.microsoft.com/office/drawing/2014/main" id="{4667582E-2D9A-C348-83FE-599A59FFD1B9}"/>
              </a:ext>
            </a:extLst>
          </p:cNvPr>
          <p:cNvSpPr/>
          <p:nvPr/>
        </p:nvSpPr>
        <p:spPr>
          <a:xfrm>
            <a:off x="1403623" y="1728305"/>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1" name="Rectangle 10">
            <a:extLst>
              <a:ext uri="{FF2B5EF4-FFF2-40B4-BE49-F238E27FC236}">
                <a16:creationId xmlns:a16="http://schemas.microsoft.com/office/drawing/2014/main" id="{EE094ED3-9471-B048-B5B3-3C14E6636C8F}"/>
              </a:ext>
            </a:extLst>
          </p:cNvPr>
          <p:cNvSpPr/>
          <p:nvPr/>
        </p:nvSpPr>
        <p:spPr>
          <a:xfrm>
            <a:off x="3543996" y="1728305"/>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pic>
        <p:nvPicPr>
          <p:cNvPr id="12" name="Content Placeholder 4">
            <a:extLst>
              <a:ext uri="{FF2B5EF4-FFF2-40B4-BE49-F238E27FC236}">
                <a16:creationId xmlns:a16="http://schemas.microsoft.com/office/drawing/2014/main" id="{C748083E-6145-7D4E-9C7D-E5F29EE397EA}"/>
              </a:ext>
            </a:extLst>
          </p:cNvPr>
          <p:cNvPicPr>
            <a:picLocks noChangeAspect="1"/>
          </p:cNvPicPr>
          <p:nvPr/>
        </p:nvPicPr>
        <p:blipFill>
          <a:blip r:embed="rId3"/>
          <a:stretch>
            <a:fillRect/>
          </a:stretch>
        </p:blipFill>
        <p:spPr>
          <a:xfrm>
            <a:off x="4832423" y="1932417"/>
            <a:ext cx="3621412" cy="3397696"/>
          </a:xfrm>
          <a:prstGeom prst="rect">
            <a:avLst/>
          </a:prstGeom>
        </p:spPr>
      </p:pic>
      <p:sp>
        <p:nvSpPr>
          <p:cNvPr id="14" name="Rectangle 13">
            <a:extLst>
              <a:ext uri="{FF2B5EF4-FFF2-40B4-BE49-F238E27FC236}">
                <a16:creationId xmlns:a16="http://schemas.microsoft.com/office/drawing/2014/main" id="{5A66CC80-A102-9642-839F-7C4FEC186B48}"/>
              </a:ext>
            </a:extLst>
          </p:cNvPr>
          <p:cNvSpPr/>
          <p:nvPr/>
        </p:nvSpPr>
        <p:spPr>
          <a:xfrm>
            <a:off x="1398494" y="5740057"/>
            <a:ext cx="5992009"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
        <p:nvSpPr>
          <p:cNvPr id="15" name="Rectangle 14">
            <a:extLst>
              <a:ext uri="{FF2B5EF4-FFF2-40B4-BE49-F238E27FC236}">
                <a16:creationId xmlns:a16="http://schemas.microsoft.com/office/drawing/2014/main" id="{099F9D0F-0AE3-CB4A-A96D-CF68410E4516}"/>
              </a:ext>
            </a:extLst>
          </p:cNvPr>
          <p:cNvSpPr/>
          <p:nvPr/>
        </p:nvSpPr>
        <p:spPr>
          <a:xfrm>
            <a:off x="1398494" y="229845"/>
            <a:ext cx="5992009"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Tree>
    <p:extLst>
      <p:ext uri="{BB962C8B-B14F-4D97-AF65-F5344CB8AC3E}">
        <p14:creationId xmlns:p14="http://schemas.microsoft.com/office/powerpoint/2010/main" val="29308688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397" y="1137752"/>
            <a:ext cx="1344925" cy="1254882"/>
          </a:xfrm>
          <a:prstGeom prst="rect">
            <a:avLst/>
          </a:prstGeom>
        </p:spPr>
      </p:pic>
      <p:pic>
        <p:nvPicPr>
          <p:cNvPr id="4" name="Picture 3"/>
          <p:cNvPicPr>
            <a:picLocks noChangeAspect="1"/>
          </p:cNvPicPr>
          <p:nvPr/>
        </p:nvPicPr>
        <p:blipFill>
          <a:blip r:embed="rId4"/>
          <a:stretch>
            <a:fillRect/>
          </a:stretch>
        </p:blipFill>
        <p:spPr>
          <a:xfrm>
            <a:off x="577882" y="3139896"/>
            <a:ext cx="2019809" cy="2023110"/>
          </a:xfrm>
          <a:prstGeom prst="rect">
            <a:avLst/>
          </a:prstGeom>
        </p:spPr>
      </p:pic>
      <p:pic>
        <p:nvPicPr>
          <p:cNvPr id="5" name="Picture 4"/>
          <p:cNvPicPr>
            <a:picLocks noChangeAspect="1"/>
          </p:cNvPicPr>
          <p:nvPr/>
        </p:nvPicPr>
        <p:blipFill>
          <a:blip r:embed="rId4">
            <a:duotone>
              <a:schemeClr val="bg2">
                <a:shade val="45000"/>
                <a:satMod val="135000"/>
              </a:schemeClr>
              <a:prstClr val="white"/>
            </a:duotone>
          </a:blip>
          <a:stretch>
            <a:fillRect/>
          </a:stretch>
        </p:blipFill>
        <p:spPr>
          <a:xfrm>
            <a:off x="2082905" y="3139896"/>
            <a:ext cx="2019809" cy="2023110"/>
          </a:xfrm>
          <a:prstGeom prst="rect">
            <a:avLst/>
          </a:prstGeom>
        </p:spPr>
      </p:pic>
      <p:pic>
        <p:nvPicPr>
          <p:cNvPr id="6" name="Picture 5"/>
          <p:cNvPicPr>
            <a:picLocks noChangeAspect="1"/>
          </p:cNvPicPr>
          <p:nvPr/>
        </p:nvPicPr>
        <p:blipFill>
          <a:blip r:embed="rId4"/>
          <a:stretch>
            <a:fillRect/>
          </a:stretch>
        </p:blipFill>
        <p:spPr>
          <a:xfrm>
            <a:off x="3586481" y="3139896"/>
            <a:ext cx="2019809" cy="2023110"/>
          </a:xfrm>
          <a:prstGeom prst="rect">
            <a:avLst/>
          </a:prstGeom>
        </p:spPr>
      </p:pic>
      <p:pic>
        <p:nvPicPr>
          <p:cNvPr id="7" name="Picture 6"/>
          <p:cNvPicPr>
            <a:picLocks noChangeAspect="1"/>
          </p:cNvPicPr>
          <p:nvPr/>
        </p:nvPicPr>
        <p:blipFill>
          <a:blip r:embed="rId4">
            <a:duotone>
              <a:schemeClr val="bg2">
                <a:shade val="45000"/>
                <a:satMod val="135000"/>
              </a:schemeClr>
              <a:prstClr val="white"/>
            </a:duotone>
          </a:blip>
          <a:stretch>
            <a:fillRect/>
          </a:stretch>
        </p:blipFill>
        <p:spPr>
          <a:xfrm>
            <a:off x="5091504" y="3139896"/>
            <a:ext cx="2019809" cy="2023110"/>
          </a:xfrm>
          <a:prstGeom prst="rect">
            <a:avLst/>
          </a:prstGeom>
        </p:spPr>
      </p:pic>
      <p:pic>
        <p:nvPicPr>
          <p:cNvPr id="8" name="Picture 7"/>
          <p:cNvPicPr>
            <a:picLocks noChangeAspect="1"/>
          </p:cNvPicPr>
          <p:nvPr/>
        </p:nvPicPr>
        <p:blipFill>
          <a:blip r:embed="rId4"/>
          <a:stretch>
            <a:fillRect/>
          </a:stretch>
        </p:blipFill>
        <p:spPr>
          <a:xfrm>
            <a:off x="6595080" y="3139896"/>
            <a:ext cx="2019809" cy="2023110"/>
          </a:xfrm>
          <a:prstGeom prst="rect">
            <a:avLst/>
          </a:prstGeom>
        </p:spPr>
      </p:pic>
      <p:cxnSp>
        <p:nvCxnSpPr>
          <p:cNvPr id="9" name="Straight Arrow Connector 8"/>
          <p:cNvCxnSpPr/>
          <p:nvPr/>
        </p:nvCxnSpPr>
        <p:spPr>
          <a:xfrm flipH="1">
            <a:off x="4595765"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060435"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552486"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051217"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547021"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592" y="1166322"/>
            <a:ext cx="1391539" cy="139153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446" y="1149668"/>
            <a:ext cx="1273850" cy="12738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1969" y="1149668"/>
            <a:ext cx="1373490" cy="137349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1537" y="1137752"/>
            <a:ext cx="1361900" cy="1361900"/>
          </a:xfrm>
          <a:prstGeom prst="rect">
            <a:avLst/>
          </a:prstGeom>
        </p:spPr>
      </p:pic>
      <p:sp>
        <p:nvSpPr>
          <p:cNvPr id="17" name="Rectangle 16"/>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Idiographic</a:t>
            </a:r>
          </a:p>
        </p:txBody>
      </p:sp>
    </p:spTree>
    <p:extLst>
      <p:ext uri="{BB962C8B-B14F-4D97-AF65-F5344CB8AC3E}">
        <p14:creationId xmlns:p14="http://schemas.microsoft.com/office/powerpoint/2010/main" val="2033846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D455F89-648E-C84A-824F-F6730D0F6BB0}"/>
              </a:ext>
            </a:extLst>
          </p:cNvPr>
          <p:cNvSpPr/>
          <p:nvPr/>
        </p:nvSpPr>
        <p:spPr>
          <a:xfrm>
            <a:off x="2260873" y="6279334"/>
            <a:ext cx="6883127" cy="578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ysClr val="windowText" lastClr="000000"/>
                </a:solidFill>
              </a:rPr>
              <a:t>Borsboom, </a:t>
            </a:r>
            <a:r>
              <a:rPr lang="en-US" sz="1400" b="1" dirty="0" err="1">
                <a:solidFill>
                  <a:sysClr val="windowText" lastClr="000000"/>
                </a:solidFill>
              </a:rPr>
              <a:t>Melenberg</a:t>
            </a:r>
            <a:r>
              <a:rPr lang="en-US" sz="1400" b="1" dirty="0">
                <a:solidFill>
                  <a:sysClr val="windowText" lastClr="000000"/>
                </a:solidFill>
              </a:rPr>
              <a:t>, &amp; Van Heerden, 2003; Molenaar, 2004; </a:t>
            </a:r>
            <a:r>
              <a:rPr lang="en-US" sz="1400" b="1" dirty="0" err="1">
                <a:solidFill>
                  <a:sysClr val="windowText" lastClr="000000"/>
                </a:solidFill>
              </a:rPr>
              <a:t>Schmittman</a:t>
            </a:r>
            <a:r>
              <a:rPr lang="en-US" sz="1400" b="1" dirty="0">
                <a:solidFill>
                  <a:sysClr val="windowText" lastClr="000000"/>
                </a:solidFill>
              </a:rPr>
              <a:t> et al., 2013 </a:t>
            </a:r>
          </a:p>
        </p:txBody>
      </p:sp>
      <p:sp>
        <p:nvSpPr>
          <p:cNvPr id="128" name="Rectangle 127">
            <a:extLst>
              <a:ext uri="{FF2B5EF4-FFF2-40B4-BE49-F238E27FC236}">
                <a16:creationId xmlns:a16="http://schemas.microsoft.com/office/drawing/2014/main" id="{7B4C37A6-DD6D-C948-9D12-437B0E1FEC46}"/>
              </a:ext>
            </a:extLst>
          </p:cNvPr>
          <p:cNvSpPr/>
          <p:nvPr/>
        </p:nvSpPr>
        <p:spPr>
          <a:xfrm>
            <a:off x="4749908" y="51199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Formative</a:t>
            </a:r>
          </a:p>
        </p:txBody>
      </p:sp>
      <p:sp>
        <p:nvSpPr>
          <p:cNvPr id="129" name="Rectangle 128">
            <a:extLst>
              <a:ext uri="{FF2B5EF4-FFF2-40B4-BE49-F238E27FC236}">
                <a16:creationId xmlns:a16="http://schemas.microsoft.com/office/drawing/2014/main" id="{BCEB8BFD-F659-DB44-BA8E-2B775888334E}"/>
              </a:ext>
            </a:extLst>
          </p:cNvPr>
          <p:cNvSpPr/>
          <p:nvPr/>
        </p:nvSpPr>
        <p:spPr>
          <a:xfrm>
            <a:off x="5028506" y="1632358"/>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130" name="Rectangle 129">
            <a:extLst>
              <a:ext uri="{FF2B5EF4-FFF2-40B4-BE49-F238E27FC236}">
                <a16:creationId xmlns:a16="http://schemas.microsoft.com/office/drawing/2014/main" id="{88AEA29F-C2D4-1F45-98F2-417C2D4887A6}"/>
              </a:ext>
            </a:extLst>
          </p:cNvPr>
          <p:cNvSpPr/>
          <p:nvPr/>
        </p:nvSpPr>
        <p:spPr>
          <a:xfrm>
            <a:off x="7168880" y="1632358"/>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131" name="Rectangle 130">
            <a:extLst>
              <a:ext uri="{FF2B5EF4-FFF2-40B4-BE49-F238E27FC236}">
                <a16:creationId xmlns:a16="http://schemas.microsoft.com/office/drawing/2014/main" id="{039DC0DE-743C-8340-9DAF-DB1776AB48B6}"/>
              </a:ext>
            </a:extLst>
          </p:cNvPr>
          <p:cNvSpPr/>
          <p:nvPr/>
        </p:nvSpPr>
        <p:spPr>
          <a:xfrm>
            <a:off x="6455422" y="1632358"/>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32" name="Rectangle 131">
            <a:extLst>
              <a:ext uri="{FF2B5EF4-FFF2-40B4-BE49-F238E27FC236}">
                <a16:creationId xmlns:a16="http://schemas.microsoft.com/office/drawing/2014/main" id="{8F7AC58A-3382-B24F-B347-B849C344315D}"/>
              </a:ext>
            </a:extLst>
          </p:cNvPr>
          <p:cNvSpPr/>
          <p:nvPr/>
        </p:nvSpPr>
        <p:spPr>
          <a:xfrm>
            <a:off x="5741964" y="1632358"/>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33" name="Rectangle 132">
            <a:extLst>
              <a:ext uri="{FF2B5EF4-FFF2-40B4-BE49-F238E27FC236}">
                <a16:creationId xmlns:a16="http://schemas.microsoft.com/office/drawing/2014/main" id="{F6B7B98A-0C69-3942-BD22-07E1E5AA63BA}"/>
              </a:ext>
            </a:extLst>
          </p:cNvPr>
          <p:cNvSpPr/>
          <p:nvPr/>
        </p:nvSpPr>
        <p:spPr>
          <a:xfrm>
            <a:off x="7882337" y="1632358"/>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pic>
        <p:nvPicPr>
          <p:cNvPr id="134" name="Picture 133">
            <a:extLst>
              <a:ext uri="{FF2B5EF4-FFF2-40B4-BE49-F238E27FC236}">
                <a16:creationId xmlns:a16="http://schemas.microsoft.com/office/drawing/2014/main" id="{A639F52E-3247-AB40-9F12-B738AB45E9CC}"/>
              </a:ext>
            </a:extLst>
          </p:cNvPr>
          <p:cNvPicPr>
            <a:picLocks noChangeAspect="1"/>
          </p:cNvPicPr>
          <p:nvPr/>
        </p:nvPicPr>
        <p:blipFill>
          <a:blip r:embed="rId3"/>
          <a:stretch>
            <a:fillRect/>
          </a:stretch>
        </p:blipFill>
        <p:spPr>
          <a:xfrm>
            <a:off x="5206376" y="2424736"/>
            <a:ext cx="3241362" cy="3399632"/>
          </a:xfrm>
          <a:prstGeom prst="rect">
            <a:avLst/>
          </a:prstGeom>
        </p:spPr>
      </p:pic>
      <p:sp>
        <p:nvSpPr>
          <p:cNvPr id="2" name="Rectangle 1">
            <a:extLst>
              <a:ext uri="{FF2B5EF4-FFF2-40B4-BE49-F238E27FC236}">
                <a16:creationId xmlns:a16="http://schemas.microsoft.com/office/drawing/2014/main" id="{810A79EA-AB3A-2240-8239-91F51F607A3D}"/>
              </a:ext>
            </a:extLst>
          </p:cNvPr>
          <p:cNvSpPr/>
          <p:nvPr/>
        </p:nvSpPr>
        <p:spPr>
          <a:xfrm>
            <a:off x="960120" y="1280658"/>
            <a:ext cx="3611880" cy="19835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Networks are a useful frame for thinking of personality as a psychological system.</a:t>
            </a:r>
          </a:p>
        </p:txBody>
      </p:sp>
      <p:sp>
        <p:nvSpPr>
          <p:cNvPr id="78" name="Rectangle 77">
            <a:extLst>
              <a:ext uri="{FF2B5EF4-FFF2-40B4-BE49-F238E27FC236}">
                <a16:creationId xmlns:a16="http://schemas.microsoft.com/office/drawing/2014/main" id="{AF2C0601-C68F-4F47-A5C2-6703EF9C941E}"/>
              </a:ext>
            </a:extLst>
          </p:cNvPr>
          <p:cNvSpPr/>
          <p:nvPr/>
        </p:nvSpPr>
        <p:spPr>
          <a:xfrm>
            <a:off x="954395" y="3641407"/>
            <a:ext cx="3611880" cy="19835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Causal frameworks of personality require an understanding of within-person dynamics (i.e. an idiographic approach).</a:t>
            </a:r>
          </a:p>
        </p:txBody>
      </p:sp>
      <p:sp>
        <p:nvSpPr>
          <p:cNvPr id="3" name="Rectangle 2">
            <a:extLst>
              <a:ext uri="{FF2B5EF4-FFF2-40B4-BE49-F238E27FC236}">
                <a16:creationId xmlns:a16="http://schemas.microsoft.com/office/drawing/2014/main" id="{C00330D2-213D-134F-8FC5-AE540A4856B3}"/>
              </a:ext>
            </a:extLst>
          </p:cNvPr>
          <p:cNvSpPr/>
          <p:nvPr/>
        </p:nvSpPr>
        <p:spPr>
          <a:xfrm>
            <a:off x="91440" y="1280658"/>
            <a:ext cx="919137" cy="19835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600" b="1" dirty="0">
                <a:solidFill>
                  <a:schemeClr val="bg1"/>
                </a:solidFill>
              </a:rPr>
              <a:t>1</a:t>
            </a:r>
          </a:p>
        </p:txBody>
      </p:sp>
      <p:sp>
        <p:nvSpPr>
          <p:cNvPr id="79" name="Rectangle 78">
            <a:extLst>
              <a:ext uri="{FF2B5EF4-FFF2-40B4-BE49-F238E27FC236}">
                <a16:creationId xmlns:a16="http://schemas.microsoft.com/office/drawing/2014/main" id="{6978F647-1E02-624E-9755-3A9CE86F644E}"/>
              </a:ext>
            </a:extLst>
          </p:cNvPr>
          <p:cNvSpPr/>
          <p:nvPr/>
        </p:nvSpPr>
        <p:spPr>
          <a:xfrm>
            <a:off x="91439" y="3641406"/>
            <a:ext cx="919137" cy="19835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600" b="1" dirty="0">
                <a:solidFill>
                  <a:schemeClr val="bg1"/>
                </a:solidFill>
              </a:rPr>
              <a:t>2</a:t>
            </a:r>
          </a:p>
        </p:txBody>
      </p:sp>
    </p:spTree>
    <p:extLst>
      <p:ext uri="{BB962C8B-B14F-4D97-AF65-F5344CB8AC3E}">
        <p14:creationId xmlns:p14="http://schemas.microsoft.com/office/powerpoint/2010/main" val="19696931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E87478EA-925B-E841-BB12-78C580E2DBD2}"/>
              </a:ext>
            </a:extLst>
          </p:cNvPr>
          <p:cNvPicPr>
            <a:picLocks noChangeAspect="1"/>
          </p:cNvPicPr>
          <p:nvPr/>
        </p:nvPicPr>
        <p:blipFill>
          <a:blip r:embed="rId3"/>
          <a:stretch>
            <a:fillRect/>
          </a:stretch>
        </p:blipFill>
        <p:spPr>
          <a:xfrm>
            <a:off x="1868589" y="1014033"/>
            <a:ext cx="4926452" cy="4622115"/>
          </a:xfrm>
          <a:prstGeom prst="rect">
            <a:avLst/>
          </a:prstGeom>
        </p:spPr>
      </p:pic>
      <p:sp>
        <p:nvSpPr>
          <p:cNvPr id="5" name="Rectangle 4">
            <a:extLst>
              <a:ext uri="{FF2B5EF4-FFF2-40B4-BE49-F238E27FC236}">
                <a16:creationId xmlns:a16="http://schemas.microsoft.com/office/drawing/2014/main" id="{20407B96-4F19-774A-BE0F-9DFBF7AB0FB0}"/>
              </a:ext>
            </a:extLst>
          </p:cNvPr>
          <p:cNvSpPr/>
          <p:nvPr/>
        </p:nvSpPr>
        <p:spPr>
          <a:xfrm>
            <a:off x="5683471" y="4873336"/>
            <a:ext cx="1194954" cy="405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energy</a:t>
            </a:r>
          </a:p>
        </p:txBody>
      </p:sp>
      <p:sp>
        <p:nvSpPr>
          <p:cNvPr id="6" name="Rectangle 5">
            <a:extLst>
              <a:ext uri="{FF2B5EF4-FFF2-40B4-BE49-F238E27FC236}">
                <a16:creationId xmlns:a16="http://schemas.microsoft.com/office/drawing/2014/main" id="{B1CB5C8D-DAC1-4F46-B695-690AC34DB1DC}"/>
              </a:ext>
            </a:extLst>
          </p:cNvPr>
          <p:cNvSpPr/>
          <p:nvPr/>
        </p:nvSpPr>
        <p:spPr>
          <a:xfrm>
            <a:off x="5787737" y="3429000"/>
            <a:ext cx="1693717" cy="384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procras</a:t>
            </a:r>
            <a:r>
              <a:rPr lang="en-US" b="1" dirty="0">
                <a:solidFill>
                  <a:schemeClr val="tx1"/>
                </a:solidFill>
              </a:rPr>
              <a:t>tination</a:t>
            </a:r>
          </a:p>
        </p:txBody>
      </p:sp>
      <p:cxnSp>
        <p:nvCxnSpPr>
          <p:cNvPr id="9" name="Straight Arrow Connector 8">
            <a:extLst>
              <a:ext uri="{FF2B5EF4-FFF2-40B4-BE49-F238E27FC236}">
                <a16:creationId xmlns:a16="http://schemas.microsoft.com/office/drawing/2014/main" id="{309E03D0-E8D1-CA49-92C5-AB7443438D26}"/>
              </a:ext>
            </a:extLst>
          </p:cNvPr>
          <p:cNvCxnSpPr>
            <a:cxnSpLocks/>
          </p:cNvCxnSpPr>
          <p:nvPr/>
        </p:nvCxnSpPr>
        <p:spPr>
          <a:xfrm flipH="1">
            <a:off x="6306681" y="4285374"/>
            <a:ext cx="1547138" cy="127997"/>
          </a:xfrm>
          <a:prstGeom prst="straightConnector1">
            <a:avLst/>
          </a:prstGeom>
          <a:ln w="571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2BA0FE1-1AF9-6D4B-9E3D-FFBE01F4653B}"/>
              </a:ext>
            </a:extLst>
          </p:cNvPr>
          <p:cNvSpPr/>
          <p:nvPr/>
        </p:nvSpPr>
        <p:spPr>
          <a:xfrm rot="720510">
            <a:off x="5073542" y="2679979"/>
            <a:ext cx="2311615" cy="3210791"/>
          </a:xfrm>
          <a:prstGeom prst="ellipse">
            <a:avLst/>
          </a:prstGeom>
          <a:solidFill>
            <a:srgbClr val="FFFC0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8C3F1A8-8A20-1042-B90C-912E9090A092}"/>
              </a:ext>
            </a:extLst>
          </p:cNvPr>
          <p:cNvSpPr/>
          <p:nvPr/>
        </p:nvSpPr>
        <p:spPr>
          <a:xfrm>
            <a:off x="1266739" y="196884"/>
            <a:ext cx="6326472" cy="973123"/>
          </a:xfrm>
          <a:prstGeom prst="rect">
            <a:avLst/>
          </a:prstGeom>
          <a:solidFill>
            <a:srgbClr val="6A5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Personalized Interventions</a:t>
            </a:r>
          </a:p>
        </p:txBody>
      </p:sp>
    </p:spTree>
    <p:extLst>
      <p:ext uri="{BB962C8B-B14F-4D97-AF65-F5344CB8AC3E}">
        <p14:creationId xmlns:p14="http://schemas.microsoft.com/office/powerpoint/2010/main" val="38291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0">
            <a:extLst>
              <a:ext uri="{FF2B5EF4-FFF2-40B4-BE49-F238E27FC236}">
                <a16:creationId xmlns:a16="http://schemas.microsoft.com/office/drawing/2014/main" id="{817C7F1C-96E9-5A49-B538-1A10577341CA}"/>
              </a:ext>
            </a:extLst>
          </p:cNvPr>
          <p:cNvSpPr txBox="1"/>
          <p:nvPr/>
        </p:nvSpPr>
        <p:spPr>
          <a:xfrm>
            <a:off x="656365" y="1968791"/>
            <a:ext cx="1313290" cy="63939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a:effectLst/>
                <a:latin typeface="Helvetica" pitchFamily="2" charset="0"/>
                <a:ea typeface="Times New Roman" panose="02020603050405020304" pitchFamily="18" charset="0"/>
                <a:cs typeface="Times New Roman (Body CS)"/>
              </a:rPr>
              <a:t>Phase</a:t>
            </a:r>
            <a:r>
              <a:rPr lang="en-US" sz="1200" b="1">
                <a:effectLst/>
                <a:latin typeface="Helvetica" pitchFamily="2" charset="0"/>
                <a:ea typeface="Times New Roman" panose="02020603050405020304" pitchFamily="18" charset="0"/>
                <a:cs typeface="Times New Roman" panose="02020603050405020304" pitchFamily="18" charset="0"/>
              </a:rPr>
              <a:t> 1: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a:effectLst/>
                <a:latin typeface="Helvetica" pitchFamily="2" charset="0"/>
                <a:ea typeface="Times New Roman" panose="02020603050405020304" pitchFamily="18" charset="0"/>
                <a:cs typeface="Times New Roman" panose="02020603050405020304" pitchFamily="18" charset="0"/>
              </a:rPr>
              <a:t>ESM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D3BF497-77C4-C54C-B5B5-68607DAB2AD0}"/>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72964" y="2484521"/>
            <a:ext cx="1377823" cy="2416409"/>
          </a:xfrm>
          <a:prstGeom prst="rect">
            <a:avLst/>
          </a:prstGeom>
          <a:noFill/>
          <a:ln>
            <a:noFill/>
          </a:ln>
        </p:spPr>
      </p:pic>
      <p:sp>
        <p:nvSpPr>
          <p:cNvPr id="8" name="Text Box 61">
            <a:extLst>
              <a:ext uri="{FF2B5EF4-FFF2-40B4-BE49-F238E27FC236}">
                <a16:creationId xmlns:a16="http://schemas.microsoft.com/office/drawing/2014/main" id="{8EB57ADD-CBAB-EA4E-BBB9-D4881CBC4601}"/>
              </a:ext>
            </a:extLst>
          </p:cNvPr>
          <p:cNvSpPr txBox="1"/>
          <p:nvPr/>
        </p:nvSpPr>
        <p:spPr>
          <a:xfrm>
            <a:off x="2344333" y="1957070"/>
            <a:ext cx="1313290" cy="63939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dirty="0">
                <a:effectLst/>
                <a:latin typeface="Helvetica" pitchFamily="2" charset="0"/>
                <a:ea typeface="Times New Roman" panose="02020603050405020304" pitchFamily="18" charset="0"/>
                <a:cs typeface="Times New Roman (Body CS)"/>
              </a:rPr>
              <a:t>Phase</a:t>
            </a:r>
            <a:r>
              <a:rPr lang="en-US" sz="1200" b="1" dirty="0">
                <a:effectLst/>
                <a:latin typeface="Helvetica" pitchFamily="2" charset="0"/>
                <a:ea typeface="Times New Roman" panose="02020603050405020304" pitchFamily="18" charset="0"/>
                <a:cs typeface="Times New Roman" panose="02020603050405020304" pitchFamily="18" charset="0"/>
              </a:rPr>
              <a:t> 2: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dirty="0">
                <a:effectLst/>
                <a:latin typeface="Helvetica" pitchFamily="2" charset="0"/>
                <a:ea typeface="Times New Roman" panose="02020603050405020304" pitchFamily="18" charset="0"/>
                <a:cs typeface="Times New Roman" panose="02020603050405020304" pitchFamily="18" charset="0"/>
              </a:rPr>
              <a:t>Modeling</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Text Box 62">
            <a:extLst>
              <a:ext uri="{FF2B5EF4-FFF2-40B4-BE49-F238E27FC236}">
                <a16:creationId xmlns:a16="http://schemas.microsoft.com/office/drawing/2014/main" id="{0E8998CA-F25D-3543-9172-F7C84C4BF1F9}"/>
              </a:ext>
            </a:extLst>
          </p:cNvPr>
          <p:cNvSpPr txBox="1"/>
          <p:nvPr/>
        </p:nvSpPr>
        <p:spPr>
          <a:xfrm>
            <a:off x="4102632" y="1968791"/>
            <a:ext cx="1582274" cy="79679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a:effectLst/>
                <a:latin typeface="Helvetica" pitchFamily="2" charset="0"/>
                <a:ea typeface="Times New Roman" panose="02020603050405020304" pitchFamily="18" charset="0"/>
                <a:cs typeface="Times New Roman (Body CS)"/>
              </a:rPr>
              <a:t>Phase</a:t>
            </a:r>
            <a:r>
              <a:rPr lang="en-US" sz="1200" b="1">
                <a:effectLst/>
                <a:latin typeface="Helvetica" pitchFamily="2" charset="0"/>
                <a:ea typeface="Times New Roman" panose="02020603050405020304" pitchFamily="18" charset="0"/>
                <a:cs typeface="Times New Roman" panose="02020603050405020304" pitchFamily="18" charset="0"/>
              </a:rPr>
              <a:t> 3: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a:effectLst/>
                <a:latin typeface="Helvetica" pitchFamily="2" charset="0"/>
                <a:ea typeface="Times New Roman" panose="02020603050405020304" pitchFamily="18" charset="0"/>
                <a:cs typeface="Times New Roman" panose="02020603050405020304" pitchFamily="18" charset="0"/>
              </a:rPr>
              <a:t>Intervention</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Text Box 63">
            <a:extLst>
              <a:ext uri="{FF2B5EF4-FFF2-40B4-BE49-F238E27FC236}">
                <a16:creationId xmlns:a16="http://schemas.microsoft.com/office/drawing/2014/main" id="{C7ABD749-EE92-464C-8A06-8B3A14145AAB}"/>
              </a:ext>
            </a:extLst>
          </p:cNvPr>
          <p:cNvSpPr txBox="1"/>
          <p:nvPr/>
        </p:nvSpPr>
        <p:spPr>
          <a:xfrm>
            <a:off x="5556160" y="1980512"/>
            <a:ext cx="1462270" cy="63933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a:effectLst/>
                <a:latin typeface="Helvetica" pitchFamily="2" charset="0"/>
                <a:ea typeface="Times New Roman" panose="02020603050405020304" pitchFamily="18" charset="0"/>
                <a:cs typeface="Times New Roman (Body CS)"/>
              </a:rPr>
              <a:t>Phase</a:t>
            </a:r>
            <a:r>
              <a:rPr lang="en-US" sz="1200" b="1">
                <a:effectLst/>
                <a:latin typeface="Helvetica" pitchFamily="2" charset="0"/>
                <a:ea typeface="Times New Roman" panose="02020603050405020304" pitchFamily="18" charset="0"/>
                <a:cs typeface="Times New Roman" panose="02020603050405020304" pitchFamily="18" charset="0"/>
              </a:rPr>
              <a:t> 4: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a:effectLst/>
                <a:latin typeface="Helvetica" pitchFamily="2" charset="0"/>
                <a:ea typeface="Times New Roman" panose="02020603050405020304" pitchFamily="18" charset="0"/>
                <a:cs typeface="Times New Roman" panose="02020603050405020304" pitchFamily="18" charset="0"/>
              </a:rPr>
              <a:t>ESM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id="{F78E09BC-144F-F742-B2D8-B80590225F0F}"/>
              </a:ext>
            </a:extLst>
          </p:cNvPr>
          <p:cNvSpPr/>
          <p:nvPr/>
        </p:nvSpPr>
        <p:spPr>
          <a:xfrm>
            <a:off x="4395682" y="3480817"/>
            <a:ext cx="955587" cy="5815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600"/>
              </a:spcAft>
            </a:pPr>
            <a:r>
              <a:rPr lang="en-US" sz="700" b="1">
                <a:solidFill>
                  <a:srgbClr val="000000"/>
                </a:solidFill>
                <a:effectLst/>
                <a:ea typeface="Times New Roman" panose="02020603050405020304" pitchFamily="18" charset="0"/>
                <a:cs typeface="Times New Roman" panose="02020603050405020304" pitchFamily="18" charset="0"/>
              </a:rPr>
              <a:t>From: PMaD Lab</a:t>
            </a:r>
            <a:endParaRPr lang="en-US" sz="1200">
              <a:effectLst/>
              <a:ea typeface="Times New Roman" panose="02020603050405020304" pitchFamily="18" charset="0"/>
              <a:cs typeface="Times New Roman" panose="02020603050405020304" pitchFamily="18" charset="0"/>
            </a:endParaRPr>
          </a:p>
          <a:p>
            <a:pPr marL="0" marR="0">
              <a:spcBef>
                <a:spcPts val="0"/>
              </a:spcBef>
              <a:spcAft>
                <a:spcPts val="0"/>
              </a:spcAft>
            </a:pPr>
            <a:r>
              <a:rPr lang="en-US" sz="700" b="1">
                <a:solidFill>
                  <a:srgbClr val="000000"/>
                </a:solidFill>
                <a:effectLst/>
                <a:ea typeface="Times New Roman" panose="02020603050405020304" pitchFamily="18" charset="0"/>
                <a:cs typeface="Times New Roman" panose="02020603050405020304" pitchFamily="18" charset="0"/>
              </a:rPr>
              <a:t>Feeling tired? Try taking a walk!</a:t>
            </a:r>
            <a:endParaRPr lang="en-US" sz="1200">
              <a:effectLst/>
              <a:ea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92B7D695-4F6C-5B47-A6C6-9806BDF47FAA}"/>
              </a:ext>
            </a:extLst>
          </p:cNvPr>
          <p:cNvGrpSpPr/>
          <p:nvPr/>
        </p:nvGrpSpPr>
        <p:grpSpPr>
          <a:xfrm>
            <a:off x="5638213" y="2484521"/>
            <a:ext cx="1377823" cy="2416409"/>
            <a:chOff x="0" y="0"/>
            <a:chExt cx="1377950" cy="2416810"/>
          </a:xfrm>
        </p:grpSpPr>
        <p:pic>
          <p:nvPicPr>
            <p:cNvPr id="40" name="Picture 39">
              <a:extLst>
                <a:ext uri="{FF2B5EF4-FFF2-40B4-BE49-F238E27FC236}">
                  <a16:creationId xmlns:a16="http://schemas.microsoft.com/office/drawing/2014/main" id="{AE87E936-7552-D341-BECD-E7B88CC7C3F3}"/>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377950" cy="2416810"/>
            </a:xfrm>
            <a:prstGeom prst="rect">
              <a:avLst/>
            </a:prstGeom>
            <a:noFill/>
            <a:ln>
              <a:noFill/>
            </a:ln>
          </p:spPr>
        </p:pic>
        <p:sp>
          <p:nvSpPr>
            <p:cNvPr id="41" name="Text Box 31">
              <a:extLst>
                <a:ext uri="{FF2B5EF4-FFF2-40B4-BE49-F238E27FC236}">
                  <a16:creationId xmlns:a16="http://schemas.microsoft.com/office/drawing/2014/main" id="{5594DBB4-D66F-A147-83B3-5F9F785E800D}"/>
                </a:ext>
              </a:extLst>
            </p:cNvPr>
            <p:cNvSpPr txBox="1"/>
            <p:nvPr/>
          </p:nvSpPr>
          <p:spPr>
            <a:xfrm>
              <a:off x="187570" y="410308"/>
              <a:ext cx="1004570" cy="15208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Relaxed, calm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Outgoing, sociable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lazy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forgiving</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803865E8-BC4B-494D-901C-A451BCC8F97E}"/>
                </a:ext>
              </a:extLst>
            </p:cNvPr>
            <p:cNvGrpSpPr/>
            <p:nvPr/>
          </p:nvGrpSpPr>
          <p:grpSpPr>
            <a:xfrm>
              <a:off x="281355" y="1711569"/>
              <a:ext cx="835021" cy="140970"/>
              <a:chOff x="0" y="0"/>
              <a:chExt cx="835379" cy="141572"/>
            </a:xfrm>
          </p:grpSpPr>
          <p:pic>
            <p:nvPicPr>
              <p:cNvPr id="61" name="Picture 60">
                <a:extLst>
                  <a:ext uri="{FF2B5EF4-FFF2-40B4-BE49-F238E27FC236}">
                    <a16:creationId xmlns:a16="http://schemas.microsoft.com/office/drawing/2014/main" id="{5A4F6B56-8F6B-9641-BF08-E39AA053A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62" name="Picture 61">
                <a:extLst>
                  <a:ext uri="{FF2B5EF4-FFF2-40B4-BE49-F238E27FC236}">
                    <a16:creationId xmlns:a16="http://schemas.microsoft.com/office/drawing/2014/main" id="{C4DDD064-55AC-7A4E-90A6-6407FBB27C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63" name="Picture 62">
                <a:extLst>
                  <a:ext uri="{FF2B5EF4-FFF2-40B4-BE49-F238E27FC236}">
                    <a16:creationId xmlns:a16="http://schemas.microsoft.com/office/drawing/2014/main" id="{E84D94FC-11A0-B54C-A8A3-9A52075488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64" name="Picture 63">
                <a:extLst>
                  <a:ext uri="{FF2B5EF4-FFF2-40B4-BE49-F238E27FC236}">
                    <a16:creationId xmlns:a16="http://schemas.microsoft.com/office/drawing/2014/main" id="{0D21B335-2B2D-F842-A217-C2F8F279EB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65" name="Picture 64">
                <a:extLst>
                  <a:ext uri="{FF2B5EF4-FFF2-40B4-BE49-F238E27FC236}">
                    <a16:creationId xmlns:a16="http://schemas.microsoft.com/office/drawing/2014/main" id="{A1F362B2-865C-6F43-A7E7-01648E76A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43" name="Group 42">
              <a:extLst>
                <a:ext uri="{FF2B5EF4-FFF2-40B4-BE49-F238E27FC236}">
                  <a16:creationId xmlns:a16="http://schemas.microsoft.com/office/drawing/2014/main" id="{A62D0E93-FC63-A343-BD7D-20D4903768FA}"/>
                </a:ext>
              </a:extLst>
            </p:cNvPr>
            <p:cNvGrpSpPr/>
            <p:nvPr/>
          </p:nvGrpSpPr>
          <p:grpSpPr>
            <a:xfrm>
              <a:off x="269632" y="1324708"/>
              <a:ext cx="835021" cy="140970"/>
              <a:chOff x="0" y="0"/>
              <a:chExt cx="835379" cy="141572"/>
            </a:xfrm>
          </p:grpSpPr>
          <p:pic>
            <p:nvPicPr>
              <p:cNvPr id="56" name="Picture 55">
                <a:extLst>
                  <a:ext uri="{FF2B5EF4-FFF2-40B4-BE49-F238E27FC236}">
                    <a16:creationId xmlns:a16="http://schemas.microsoft.com/office/drawing/2014/main" id="{B787BCD7-95A4-D04C-ABB2-6C337D117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57" name="Picture 56">
                <a:extLst>
                  <a:ext uri="{FF2B5EF4-FFF2-40B4-BE49-F238E27FC236}">
                    <a16:creationId xmlns:a16="http://schemas.microsoft.com/office/drawing/2014/main" id="{5652405F-D546-CA4F-AF9D-565F543B4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58" name="Picture 57">
                <a:extLst>
                  <a:ext uri="{FF2B5EF4-FFF2-40B4-BE49-F238E27FC236}">
                    <a16:creationId xmlns:a16="http://schemas.microsoft.com/office/drawing/2014/main" id="{E577361B-D509-FD4D-A361-2E8E1F68A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59" name="Picture 58">
                <a:extLst>
                  <a:ext uri="{FF2B5EF4-FFF2-40B4-BE49-F238E27FC236}">
                    <a16:creationId xmlns:a16="http://schemas.microsoft.com/office/drawing/2014/main" id="{C7DB1806-75EB-014D-9E50-1ECB16B2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60" name="Picture 59">
                <a:extLst>
                  <a:ext uri="{FF2B5EF4-FFF2-40B4-BE49-F238E27FC236}">
                    <a16:creationId xmlns:a16="http://schemas.microsoft.com/office/drawing/2014/main" id="{3C6F7E18-A478-2C44-AD2F-E5DBFEBD2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44" name="Group 43">
              <a:extLst>
                <a:ext uri="{FF2B5EF4-FFF2-40B4-BE49-F238E27FC236}">
                  <a16:creationId xmlns:a16="http://schemas.microsoft.com/office/drawing/2014/main" id="{0F2955F1-C291-8345-8CFD-A32121928389}"/>
                </a:ext>
              </a:extLst>
            </p:cNvPr>
            <p:cNvGrpSpPr/>
            <p:nvPr/>
          </p:nvGrpSpPr>
          <p:grpSpPr>
            <a:xfrm>
              <a:off x="281355" y="984738"/>
              <a:ext cx="835021" cy="140970"/>
              <a:chOff x="0" y="0"/>
              <a:chExt cx="835379" cy="141572"/>
            </a:xfrm>
          </p:grpSpPr>
          <p:pic>
            <p:nvPicPr>
              <p:cNvPr id="51" name="Picture 50">
                <a:extLst>
                  <a:ext uri="{FF2B5EF4-FFF2-40B4-BE49-F238E27FC236}">
                    <a16:creationId xmlns:a16="http://schemas.microsoft.com/office/drawing/2014/main" id="{3F79C1F4-AAF0-F84B-A519-1C14CA8D5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52" name="Picture 51">
                <a:extLst>
                  <a:ext uri="{FF2B5EF4-FFF2-40B4-BE49-F238E27FC236}">
                    <a16:creationId xmlns:a16="http://schemas.microsoft.com/office/drawing/2014/main" id="{F6DF9D27-B3D3-CE46-9B51-F086708C2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53" name="Picture 52">
                <a:extLst>
                  <a:ext uri="{FF2B5EF4-FFF2-40B4-BE49-F238E27FC236}">
                    <a16:creationId xmlns:a16="http://schemas.microsoft.com/office/drawing/2014/main" id="{AFE8435F-3281-0D4A-BCF1-6B4CD4317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54" name="Picture 53">
                <a:extLst>
                  <a:ext uri="{FF2B5EF4-FFF2-40B4-BE49-F238E27FC236}">
                    <a16:creationId xmlns:a16="http://schemas.microsoft.com/office/drawing/2014/main" id="{B5BAEDDD-C9F7-FB44-A519-48750B431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55" name="Picture 54">
                <a:extLst>
                  <a:ext uri="{FF2B5EF4-FFF2-40B4-BE49-F238E27FC236}">
                    <a16:creationId xmlns:a16="http://schemas.microsoft.com/office/drawing/2014/main" id="{68CC5554-DC99-CC41-9FC2-944FC22D50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45" name="Group 44">
              <a:extLst>
                <a:ext uri="{FF2B5EF4-FFF2-40B4-BE49-F238E27FC236}">
                  <a16:creationId xmlns:a16="http://schemas.microsoft.com/office/drawing/2014/main" id="{6A891C96-D708-0843-BCE2-F59DF72EE0A2}"/>
                </a:ext>
              </a:extLst>
            </p:cNvPr>
            <p:cNvGrpSpPr/>
            <p:nvPr/>
          </p:nvGrpSpPr>
          <p:grpSpPr>
            <a:xfrm>
              <a:off x="269632" y="633046"/>
              <a:ext cx="835021" cy="140970"/>
              <a:chOff x="0" y="0"/>
              <a:chExt cx="835379" cy="141572"/>
            </a:xfrm>
          </p:grpSpPr>
          <p:pic>
            <p:nvPicPr>
              <p:cNvPr id="46" name="Picture 45">
                <a:extLst>
                  <a:ext uri="{FF2B5EF4-FFF2-40B4-BE49-F238E27FC236}">
                    <a16:creationId xmlns:a16="http://schemas.microsoft.com/office/drawing/2014/main" id="{C399504C-CEE5-FE47-997C-03740FF0B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47" name="Picture 46">
                <a:extLst>
                  <a:ext uri="{FF2B5EF4-FFF2-40B4-BE49-F238E27FC236}">
                    <a16:creationId xmlns:a16="http://schemas.microsoft.com/office/drawing/2014/main" id="{2AD0622D-0C49-5442-AD9D-F64FC65C6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48" name="Picture 47">
                <a:extLst>
                  <a:ext uri="{FF2B5EF4-FFF2-40B4-BE49-F238E27FC236}">
                    <a16:creationId xmlns:a16="http://schemas.microsoft.com/office/drawing/2014/main" id="{73289C92-A314-A645-A3AA-19DCFDE890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49" name="Picture 48">
                <a:extLst>
                  <a:ext uri="{FF2B5EF4-FFF2-40B4-BE49-F238E27FC236}">
                    <a16:creationId xmlns:a16="http://schemas.microsoft.com/office/drawing/2014/main" id="{F08DEBFD-5363-4347-9871-6A8F1D46E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50" name="Picture 49">
                <a:extLst>
                  <a:ext uri="{FF2B5EF4-FFF2-40B4-BE49-F238E27FC236}">
                    <a16:creationId xmlns:a16="http://schemas.microsoft.com/office/drawing/2014/main" id="{F80E4A8C-3997-BB49-BAF8-C126146A0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grpSp>
        <p:nvGrpSpPr>
          <p:cNvPr id="13" name="Group 12">
            <a:extLst>
              <a:ext uri="{FF2B5EF4-FFF2-40B4-BE49-F238E27FC236}">
                <a16:creationId xmlns:a16="http://schemas.microsoft.com/office/drawing/2014/main" id="{5CD0B4A1-768D-364C-B4CB-B778A5B0660F}"/>
              </a:ext>
            </a:extLst>
          </p:cNvPr>
          <p:cNvGrpSpPr/>
          <p:nvPr/>
        </p:nvGrpSpPr>
        <p:grpSpPr>
          <a:xfrm>
            <a:off x="656365" y="2484521"/>
            <a:ext cx="1377823" cy="2416409"/>
            <a:chOff x="0" y="0"/>
            <a:chExt cx="1377950" cy="2416810"/>
          </a:xfrm>
        </p:grpSpPr>
        <p:sp>
          <p:nvSpPr>
            <p:cNvPr id="14" name="Text Box 68">
              <a:extLst>
                <a:ext uri="{FF2B5EF4-FFF2-40B4-BE49-F238E27FC236}">
                  <a16:creationId xmlns:a16="http://schemas.microsoft.com/office/drawing/2014/main" id="{169D373A-800E-B340-A73A-1E511152FD56}"/>
                </a:ext>
              </a:extLst>
            </p:cNvPr>
            <p:cNvSpPr txBox="1"/>
            <p:nvPr/>
          </p:nvSpPr>
          <p:spPr>
            <a:xfrm>
              <a:off x="187569" y="410308"/>
              <a:ext cx="1004570" cy="15208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Relaxed, calm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Outgoing, sociable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lazy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forgiving</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50A78B71-A8B6-8341-802D-4CB484065567}"/>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377950" cy="2416810"/>
            </a:xfrm>
            <a:prstGeom prst="rect">
              <a:avLst/>
            </a:prstGeom>
            <a:noFill/>
            <a:ln>
              <a:noFill/>
            </a:ln>
          </p:spPr>
        </p:pic>
        <p:grpSp>
          <p:nvGrpSpPr>
            <p:cNvPr id="16" name="Group 15">
              <a:extLst>
                <a:ext uri="{FF2B5EF4-FFF2-40B4-BE49-F238E27FC236}">
                  <a16:creationId xmlns:a16="http://schemas.microsoft.com/office/drawing/2014/main" id="{DE20CB8F-1EEC-1545-8644-28781396E832}"/>
                </a:ext>
              </a:extLst>
            </p:cNvPr>
            <p:cNvGrpSpPr/>
            <p:nvPr/>
          </p:nvGrpSpPr>
          <p:grpSpPr>
            <a:xfrm>
              <a:off x="281353" y="1699846"/>
              <a:ext cx="835379" cy="141572"/>
              <a:chOff x="0" y="0"/>
              <a:chExt cx="835379" cy="141572"/>
            </a:xfrm>
          </p:grpSpPr>
          <p:pic>
            <p:nvPicPr>
              <p:cNvPr id="35" name="Picture 34">
                <a:extLst>
                  <a:ext uri="{FF2B5EF4-FFF2-40B4-BE49-F238E27FC236}">
                    <a16:creationId xmlns:a16="http://schemas.microsoft.com/office/drawing/2014/main" id="{3ED231F3-6D39-1E41-9649-A2E4457AB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36" name="Picture 35">
                <a:extLst>
                  <a:ext uri="{FF2B5EF4-FFF2-40B4-BE49-F238E27FC236}">
                    <a16:creationId xmlns:a16="http://schemas.microsoft.com/office/drawing/2014/main" id="{93326CE0-66AA-6940-80D4-258AF58A0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37" name="Picture 36">
                <a:extLst>
                  <a:ext uri="{FF2B5EF4-FFF2-40B4-BE49-F238E27FC236}">
                    <a16:creationId xmlns:a16="http://schemas.microsoft.com/office/drawing/2014/main" id="{BA92DB0F-F8C3-C249-9689-AB1450423A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38" name="Picture 37">
                <a:extLst>
                  <a:ext uri="{FF2B5EF4-FFF2-40B4-BE49-F238E27FC236}">
                    <a16:creationId xmlns:a16="http://schemas.microsoft.com/office/drawing/2014/main" id="{75E4D0A9-2E02-D842-8969-21F6DB9D8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39" name="Picture 38">
                <a:extLst>
                  <a:ext uri="{FF2B5EF4-FFF2-40B4-BE49-F238E27FC236}">
                    <a16:creationId xmlns:a16="http://schemas.microsoft.com/office/drawing/2014/main" id="{E2584DD9-1AF5-074F-B9E0-1D06D6B0C4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17" name="Group 16">
              <a:extLst>
                <a:ext uri="{FF2B5EF4-FFF2-40B4-BE49-F238E27FC236}">
                  <a16:creationId xmlns:a16="http://schemas.microsoft.com/office/drawing/2014/main" id="{3AB07EF2-2CB2-864C-8825-AFF5CC411D09}"/>
                </a:ext>
              </a:extLst>
            </p:cNvPr>
            <p:cNvGrpSpPr/>
            <p:nvPr/>
          </p:nvGrpSpPr>
          <p:grpSpPr>
            <a:xfrm>
              <a:off x="269630" y="1312985"/>
              <a:ext cx="835379" cy="141572"/>
              <a:chOff x="0" y="0"/>
              <a:chExt cx="835379" cy="141572"/>
            </a:xfrm>
          </p:grpSpPr>
          <p:pic>
            <p:nvPicPr>
              <p:cNvPr id="30" name="Picture 29">
                <a:extLst>
                  <a:ext uri="{FF2B5EF4-FFF2-40B4-BE49-F238E27FC236}">
                    <a16:creationId xmlns:a16="http://schemas.microsoft.com/office/drawing/2014/main" id="{4E7D0489-4DB6-7C49-965F-FA572A4AC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31" name="Picture 30">
                <a:extLst>
                  <a:ext uri="{FF2B5EF4-FFF2-40B4-BE49-F238E27FC236}">
                    <a16:creationId xmlns:a16="http://schemas.microsoft.com/office/drawing/2014/main" id="{93EF57B0-F750-2A40-AB97-DF897F7C96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32" name="Picture 31">
                <a:extLst>
                  <a:ext uri="{FF2B5EF4-FFF2-40B4-BE49-F238E27FC236}">
                    <a16:creationId xmlns:a16="http://schemas.microsoft.com/office/drawing/2014/main" id="{168B630E-F800-DD40-ACC7-6E7F87E1C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33" name="Picture 32">
                <a:extLst>
                  <a:ext uri="{FF2B5EF4-FFF2-40B4-BE49-F238E27FC236}">
                    <a16:creationId xmlns:a16="http://schemas.microsoft.com/office/drawing/2014/main" id="{D791F93B-8DE3-6D46-97CB-FEB208B60F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34" name="Picture 33">
                <a:extLst>
                  <a:ext uri="{FF2B5EF4-FFF2-40B4-BE49-F238E27FC236}">
                    <a16:creationId xmlns:a16="http://schemas.microsoft.com/office/drawing/2014/main" id="{6B859474-E673-9B43-8F54-8514BF685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18" name="Group 17">
              <a:extLst>
                <a:ext uri="{FF2B5EF4-FFF2-40B4-BE49-F238E27FC236}">
                  <a16:creationId xmlns:a16="http://schemas.microsoft.com/office/drawing/2014/main" id="{CF6C5A59-008E-1646-90C2-088A35DE3366}"/>
                </a:ext>
              </a:extLst>
            </p:cNvPr>
            <p:cNvGrpSpPr/>
            <p:nvPr/>
          </p:nvGrpSpPr>
          <p:grpSpPr>
            <a:xfrm>
              <a:off x="281353" y="973015"/>
              <a:ext cx="835379" cy="141572"/>
              <a:chOff x="0" y="0"/>
              <a:chExt cx="835379" cy="141572"/>
            </a:xfrm>
          </p:grpSpPr>
          <p:pic>
            <p:nvPicPr>
              <p:cNvPr id="25" name="Picture 24">
                <a:extLst>
                  <a:ext uri="{FF2B5EF4-FFF2-40B4-BE49-F238E27FC236}">
                    <a16:creationId xmlns:a16="http://schemas.microsoft.com/office/drawing/2014/main" id="{2BFCD35E-4ABB-3840-9E91-7E7C715B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26" name="Picture 25">
                <a:extLst>
                  <a:ext uri="{FF2B5EF4-FFF2-40B4-BE49-F238E27FC236}">
                    <a16:creationId xmlns:a16="http://schemas.microsoft.com/office/drawing/2014/main" id="{C500162D-981F-3A43-A313-205CDF3E5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27" name="Picture 26">
                <a:extLst>
                  <a:ext uri="{FF2B5EF4-FFF2-40B4-BE49-F238E27FC236}">
                    <a16:creationId xmlns:a16="http://schemas.microsoft.com/office/drawing/2014/main" id="{B161F1B4-1706-5749-9CC9-3528151A2F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28" name="Picture 27">
                <a:extLst>
                  <a:ext uri="{FF2B5EF4-FFF2-40B4-BE49-F238E27FC236}">
                    <a16:creationId xmlns:a16="http://schemas.microsoft.com/office/drawing/2014/main" id="{8498890C-CA05-384C-AA27-6D8C0FDE2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29" name="Picture 28">
                <a:extLst>
                  <a:ext uri="{FF2B5EF4-FFF2-40B4-BE49-F238E27FC236}">
                    <a16:creationId xmlns:a16="http://schemas.microsoft.com/office/drawing/2014/main" id="{BE520C84-4219-6C47-80D0-08DF79B2D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19" name="Group 18">
              <a:extLst>
                <a:ext uri="{FF2B5EF4-FFF2-40B4-BE49-F238E27FC236}">
                  <a16:creationId xmlns:a16="http://schemas.microsoft.com/office/drawing/2014/main" id="{63976CCF-4C2D-7F4A-B01D-E5B5360E364C}"/>
                </a:ext>
              </a:extLst>
            </p:cNvPr>
            <p:cNvGrpSpPr/>
            <p:nvPr/>
          </p:nvGrpSpPr>
          <p:grpSpPr>
            <a:xfrm>
              <a:off x="269630" y="633046"/>
              <a:ext cx="835379" cy="141572"/>
              <a:chOff x="0" y="0"/>
              <a:chExt cx="835379" cy="141572"/>
            </a:xfrm>
          </p:grpSpPr>
          <p:pic>
            <p:nvPicPr>
              <p:cNvPr id="20" name="Picture 19">
                <a:extLst>
                  <a:ext uri="{FF2B5EF4-FFF2-40B4-BE49-F238E27FC236}">
                    <a16:creationId xmlns:a16="http://schemas.microsoft.com/office/drawing/2014/main" id="{8C305671-7F53-F44F-9348-D601368F8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21" name="Picture 20">
                <a:extLst>
                  <a:ext uri="{FF2B5EF4-FFF2-40B4-BE49-F238E27FC236}">
                    <a16:creationId xmlns:a16="http://schemas.microsoft.com/office/drawing/2014/main" id="{70B4F46A-6486-3340-B482-1F3554BE13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22" name="Picture 21">
                <a:extLst>
                  <a:ext uri="{FF2B5EF4-FFF2-40B4-BE49-F238E27FC236}">
                    <a16:creationId xmlns:a16="http://schemas.microsoft.com/office/drawing/2014/main" id="{F4F05166-7C62-E843-AE7E-0D74E6F85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23" name="Picture 22">
                <a:extLst>
                  <a:ext uri="{FF2B5EF4-FFF2-40B4-BE49-F238E27FC236}">
                    <a16:creationId xmlns:a16="http://schemas.microsoft.com/office/drawing/2014/main" id="{023CBE47-C037-E644-A1CF-8CF3C7B8E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24" name="Picture 23">
                <a:extLst>
                  <a:ext uri="{FF2B5EF4-FFF2-40B4-BE49-F238E27FC236}">
                    <a16:creationId xmlns:a16="http://schemas.microsoft.com/office/drawing/2014/main" id="{C483E4A5-1641-4641-A5D9-00E86A769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sp>
        <p:nvSpPr>
          <p:cNvPr id="66" name="Text Box 60">
            <a:extLst>
              <a:ext uri="{FF2B5EF4-FFF2-40B4-BE49-F238E27FC236}">
                <a16:creationId xmlns:a16="http://schemas.microsoft.com/office/drawing/2014/main" id="{D4530B17-CCA8-264A-9903-436E2813AC60}"/>
              </a:ext>
            </a:extLst>
          </p:cNvPr>
          <p:cNvSpPr txBox="1"/>
          <p:nvPr/>
        </p:nvSpPr>
        <p:spPr>
          <a:xfrm>
            <a:off x="7109812" y="1968791"/>
            <a:ext cx="1313290" cy="63939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dirty="0">
                <a:effectLst/>
                <a:latin typeface="Helvetica" pitchFamily="2" charset="0"/>
                <a:ea typeface="Times New Roman" panose="02020603050405020304" pitchFamily="18" charset="0"/>
                <a:cs typeface="Times New Roman (Body CS)"/>
              </a:rPr>
              <a:t>Phase</a:t>
            </a:r>
            <a:r>
              <a:rPr lang="en-US" sz="1200" b="1" dirty="0">
                <a:effectLst/>
                <a:latin typeface="Helvetica" pitchFamily="2" charset="0"/>
                <a:ea typeface="Times New Roman" panose="02020603050405020304" pitchFamily="18" charset="0"/>
                <a:cs typeface="Times New Roman" panose="02020603050405020304" pitchFamily="18" charset="0"/>
              </a:rPr>
              <a:t> 5: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dirty="0">
                <a:effectLst/>
                <a:latin typeface="Helvetica" pitchFamily="2" charset="0"/>
                <a:ea typeface="Times New Roman" panose="02020603050405020304" pitchFamily="18" charset="0"/>
                <a:cs typeface="Times New Roman" panose="02020603050405020304" pitchFamily="18" charset="0"/>
              </a:rPr>
              <a:t>ESM</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67" name="Group 66">
            <a:extLst>
              <a:ext uri="{FF2B5EF4-FFF2-40B4-BE49-F238E27FC236}">
                <a16:creationId xmlns:a16="http://schemas.microsoft.com/office/drawing/2014/main" id="{F9189099-C789-EC4F-BAFD-B4AED03713EB}"/>
              </a:ext>
            </a:extLst>
          </p:cNvPr>
          <p:cNvGrpSpPr/>
          <p:nvPr/>
        </p:nvGrpSpPr>
        <p:grpSpPr>
          <a:xfrm>
            <a:off x="7109812" y="2484521"/>
            <a:ext cx="1377823" cy="2416409"/>
            <a:chOff x="0" y="0"/>
            <a:chExt cx="1377950" cy="2416810"/>
          </a:xfrm>
        </p:grpSpPr>
        <p:sp>
          <p:nvSpPr>
            <p:cNvPr id="68" name="Text Box 68">
              <a:extLst>
                <a:ext uri="{FF2B5EF4-FFF2-40B4-BE49-F238E27FC236}">
                  <a16:creationId xmlns:a16="http://schemas.microsoft.com/office/drawing/2014/main" id="{A4504B62-4F93-B946-B108-FB4EC2C2BDBC}"/>
                </a:ext>
              </a:extLst>
            </p:cNvPr>
            <p:cNvSpPr txBox="1"/>
            <p:nvPr/>
          </p:nvSpPr>
          <p:spPr>
            <a:xfrm>
              <a:off x="187569" y="410308"/>
              <a:ext cx="1004570" cy="15208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Relaxed, calm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Outgoing, sociable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lazy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forgiving</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4CCE3EE2-684B-8647-8B85-C77B3C9293CA}"/>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377950" cy="2416810"/>
            </a:xfrm>
            <a:prstGeom prst="rect">
              <a:avLst/>
            </a:prstGeom>
            <a:noFill/>
            <a:ln>
              <a:noFill/>
            </a:ln>
          </p:spPr>
        </p:pic>
        <p:grpSp>
          <p:nvGrpSpPr>
            <p:cNvPr id="70" name="Group 69">
              <a:extLst>
                <a:ext uri="{FF2B5EF4-FFF2-40B4-BE49-F238E27FC236}">
                  <a16:creationId xmlns:a16="http://schemas.microsoft.com/office/drawing/2014/main" id="{F14E415F-C154-8C4C-9D07-C7EFF78E8341}"/>
                </a:ext>
              </a:extLst>
            </p:cNvPr>
            <p:cNvGrpSpPr/>
            <p:nvPr/>
          </p:nvGrpSpPr>
          <p:grpSpPr>
            <a:xfrm>
              <a:off x="281353" y="1699846"/>
              <a:ext cx="835379" cy="141572"/>
              <a:chOff x="0" y="0"/>
              <a:chExt cx="835379" cy="141572"/>
            </a:xfrm>
          </p:grpSpPr>
          <p:pic>
            <p:nvPicPr>
              <p:cNvPr id="89" name="Picture 88">
                <a:extLst>
                  <a:ext uri="{FF2B5EF4-FFF2-40B4-BE49-F238E27FC236}">
                    <a16:creationId xmlns:a16="http://schemas.microsoft.com/office/drawing/2014/main" id="{CCA27F8B-CFAD-344E-A7F9-938EE137B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90" name="Picture 89">
                <a:extLst>
                  <a:ext uri="{FF2B5EF4-FFF2-40B4-BE49-F238E27FC236}">
                    <a16:creationId xmlns:a16="http://schemas.microsoft.com/office/drawing/2014/main" id="{FD760172-65C6-2D45-8F83-1DC7BDCB81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91" name="Picture 90">
                <a:extLst>
                  <a:ext uri="{FF2B5EF4-FFF2-40B4-BE49-F238E27FC236}">
                    <a16:creationId xmlns:a16="http://schemas.microsoft.com/office/drawing/2014/main" id="{D3AE354E-EE77-C646-AACD-3E722AE2B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92" name="Picture 91">
                <a:extLst>
                  <a:ext uri="{FF2B5EF4-FFF2-40B4-BE49-F238E27FC236}">
                    <a16:creationId xmlns:a16="http://schemas.microsoft.com/office/drawing/2014/main" id="{34C033C0-5790-D94E-9E86-B2FE357752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93" name="Picture 92">
                <a:extLst>
                  <a:ext uri="{FF2B5EF4-FFF2-40B4-BE49-F238E27FC236}">
                    <a16:creationId xmlns:a16="http://schemas.microsoft.com/office/drawing/2014/main" id="{08A4C2A5-F193-C449-951B-DD435D17A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71" name="Group 70">
              <a:extLst>
                <a:ext uri="{FF2B5EF4-FFF2-40B4-BE49-F238E27FC236}">
                  <a16:creationId xmlns:a16="http://schemas.microsoft.com/office/drawing/2014/main" id="{00F6D4E7-67CA-E247-94E3-4B45C7BD57BA}"/>
                </a:ext>
              </a:extLst>
            </p:cNvPr>
            <p:cNvGrpSpPr/>
            <p:nvPr/>
          </p:nvGrpSpPr>
          <p:grpSpPr>
            <a:xfrm>
              <a:off x="269630" y="1312985"/>
              <a:ext cx="835379" cy="141572"/>
              <a:chOff x="0" y="0"/>
              <a:chExt cx="835379" cy="141572"/>
            </a:xfrm>
          </p:grpSpPr>
          <p:pic>
            <p:nvPicPr>
              <p:cNvPr id="84" name="Picture 83">
                <a:extLst>
                  <a:ext uri="{FF2B5EF4-FFF2-40B4-BE49-F238E27FC236}">
                    <a16:creationId xmlns:a16="http://schemas.microsoft.com/office/drawing/2014/main" id="{85292725-A614-9A48-8C99-509CC4A83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85" name="Picture 84">
                <a:extLst>
                  <a:ext uri="{FF2B5EF4-FFF2-40B4-BE49-F238E27FC236}">
                    <a16:creationId xmlns:a16="http://schemas.microsoft.com/office/drawing/2014/main" id="{1BCB5A3B-0700-8245-9CFE-1B0A93FCEE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86" name="Picture 85">
                <a:extLst>
                  <a:ext uri="{FF2B5EF4-FFF2-40B4-BE49-F238E27FC236}">
                    <a16:creationId xmlns:a16="http://schemas.microsoft.com/office/drawing/2014/main" id="{31C950F3-4FE7-BB42-927C-46B76967C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87" name="Picture 86">
                <a:extLst>
                  <a:ext uri="{FF2B5EF4-FFF2-40B4-BE49-F238E27FC236}">
                    <a16:creationId xmlns:a16="http://schemas.microsoft.com/office/drawing/2014/main" id="{5D1166A2-796E-3540-BCF9-3B9C2C9A2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88" name="Picture 87">
                <a:extLst>
                  <a:ext uri="{FF2B5EF4-FFF2-40B4-BE49-F238E27FC236}">
                    <a16:creationId xmlns:a16="http://schemas.microsoft.com/office/drawing/2014/main" id="{F18E9B35-2F27-7B4C-A47B-32F47750E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72" name="Group 71">
              <a:extLst>
                <a:ext uri="{FF2B5EF4-FFF2-40B4-BE49-F238E27FC236}">
                  <a16:creationId xmlns:a16="http://schemas.microsoft.com/office/drawing/2014/main" id="{07ABBE5B-C5D5-8E40-8A52-F644AF25CDB6}"/>
                </a:ext>
              </a:extLst>
            </p:cNvPr>
            <p:cNvGrpSpPr/>
            <p:nvPr/>
          </p:nvGrpSpPr>
          <p:grpSpPr>
            <a:xfrm>
              <a:off x="281353" y="973015"/>
              <a:ext cx="835379" cy="141572"/>
              <a:chOff x="0" y="0"/>
              <a:chExt cx="835379" cy="141572"/>
            </a:xfrm>
          </p:grpSpPr>
          <p:pic>
            <p:nvPicPr>
              <p:cNvPr id="79" name="Picture 78">
                <a:extLst>
                  <a:ext uri="{FF2B5EF4-FFF2-40B4-BE49-F238E27FC236}">
                    <a16:creationId xmlns:a16="http://schemas.microsoft.com/office/drawing/2014/main" id="{483E3E7F-382E-664E-B5AA-2365C4589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80" name="Picture 79">
                <a:extLst>
                  <a:ext uri="{FF2B5EF4-FFF2-40B4-BE49-F238E27FC236}">
                    <a16:creationId xmlns:a16="http://schemas.microsoft.com/office/drawing/2014/main" id="{A75AC7DD-EEBE-6042-869F-201AE5CBA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81" name="Picture 80">
                <a:extLst>
                  <a:ext uri="{FF2B5EF4-FFF2-40B4-BE49-F238E27FC236}">
                    <a16:creationId xmlns:a16="http://schemas.microsoft.com/office/drawing/2014/main" id="{542DFB26-F459-5644-AF52-76066BC2B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82" name="Picture 81">
                <a:extLst>
                  <a:ext uri="{FF2B5EF4-FFF2-40B4-BE49-F238E27FC236}">
                    <a16:creationId xmlns:a16="http://schemas.microsoft.com/office/drawing/2014/main" id="{213E5EF6-6804-B545-9C04-6B2807727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83" name="Picture 82">
                <a:extLst>
                  <a:ext uri="{FF2B5EF4-FFF2-40B4-BE49-F238E27FC236}">
                    <a16:creationId xmlns:a16="http://schemas.microsoft.com/office/drawing/2014/main" id="{CEC62446-DB9F-8C43-85D7-3FFC196FD5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73" name="Group 72">
              <a:extLst>
                <a:ext uri="{FF2B5EF4-FFF2-40B4-BE49-F238E27FC236}">
                  <a16:creationId xmlns:a16="http://schemas.microsoft.com/office/drawing/2014/main" id="{4146191F-9BBA-7C42-ABE3-D8291A7F0D39}"/>
                </a:ext>
              </a:extLst>
            </p:cNvPr>
            <p:cNvGrpSpPr/>
            <p:nvPr/>
          </p:nvGrpSpPr>
          <p:grpSpPr>
            <a:xfrm>
              <a:off x="269630" y="633046"/>
              <a:ext cx="835379" cy="141572"/>
              <a:chOff x="0" y="0"/>
              <a:chExt cx="835379" cy="141572"/>
            </a:xfrm>
          </p:grpSpPr>
          <p:pic>
            <p:nvPicPr>
              <p:cNvPr id="74" name="Picture 73">
                <a:extLst>
                  <a:ext uri="{FF2B5EF4-FFF2-40B4-BE49-F238E27FC236}">
                    <a16:creationId xmlns:a16="http://schemas.microsoft.com/office/drawing/2014/main" id="{A45AD8D9-A403-A745-A99D-6BB0D5005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75" name="Picture 74">
                <a:extLst>
                  <a:ext uri="{FF2B5EF4-FFF2-40B4-BE49-F238E27FC236}">
                    <a16:creationId xmlns:a16="http://schemas.microsoft.com/office/drawing/2014/main" id="{EB820F08-336C-E145-9203-741FFFE2B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76" name="Picture 75">
                <a:extLst>
                  <a:ext uri="{FF2B5EF4-FFF2-40B4-BE49-F238E27FC236}">
                    <a16:creationId xmlns:a16="http://schemas.microsoft.com/office/drawing/2014/main" id="{FB5B522A-9D92-9844-BFED-152FEC759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77" name="Picture 76">
                <a:extLst>
                  <a:ext uri="{FF2B5EF4-FFF2-40B4-BE49-F238E27FC236}">
                    <a16:creationId xmlns:a16="http://schemas.microsoft.com/office/drawing/2014/main" id="{D4450955-8EC9-0643-8E6A-038BE2A175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78" name="Picture 77">
                <a:extLst>
                  <a:ext uri="{FF2B5EF4-FFF2-40B4-BE49-F238E27FC236}">
                    <a16:creationId xmlns:a16="http://schemas.microsoft.com/office/drawing/2014/main" id="{3375D32E-5D6A-B74E-9AE5-98195D6F7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pic>
        <p:nvPicPr>
          <p:cNvPr id="3" name="Picture 2" descr="A screenshot of a cell phone&#13;&#10;&#13;&#10;Description automatically generated">
            <a:extLst>
              <a:ext uri="{FF2B5EF4-FFF2-40B4-BE49-F238E27FC236}">
                <a16:creationId xmlns:a16="http://schemas.microsoft.com/office/drawing/2014/main" id="{2DB02C80-8117-B645-9F77-C4ABA3F21F73}"/>
              </a:ext>
            </a:extLst>
          </p:cNvPr>
          <p:cNvPicPr>
            <a:picLocks noChangeAspect="1"/>
          </p:cNvPicPr>
          <p:nvPr/>
        </p:nvPicPr>
        <p:blipFill>
          <a:blip r:embed="rId6"/>
          <a:stretch>
            <a:fillRect/>
          </a:stretch>
        </p:blipFill>
        <p:spPr>
          <a:xfrm>
            <a:off x="2163211" y="2430221"/>
            <a:ext cx="1666505" cy="2525007"/>
          </a:xfrm>
          <a:prstGeom prst="rect">
            <a:avLst/>
          </a:prstGeom>
        </p:spPr>
      </p:pic>
      <p:sp>
        <p:nvSpPr>
          <p:cNvPr id="94" name="Rectangle 93">
            <a:extLst>
              <a:ext uri="{FF2B5EF4-FFF2-40B4-BE49-F238E27FC236}">
                <a16:creationId xmlns:a16="http://schemas.microsoft.com/office/drawing/2014/main" id="{47F589D2-6058-414C-9860-CBBEE75530F3}"/>
              </a:ext>
            </a:extLst>
          </p:cNvPr>
          <p:cNvSpPr/>
          <p:nvPr/>
        </p:nvSpPr>
        <p:spPr>
          <a:xfrm>
            <a:off x="1266739" y="196884"/>
            <a:ext cx="6326472" cy="973123"/>
          </a:xfrm>
          <a:prstGeom prst="rect">
            <a:avLst/>
          </a:prstGeom>
          <a:solidFill>
            <a:srgbClr val="6A5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Personalized Interventions</a:t>
            </a:r>
          </a:p>
        </p:txBody>
      </p:sp>
      <p:sp>
        <p:nvSpPr>
          <p:cNvPr id="4" name="Rectangle 3">
            <a:extLst>
              <a:ext uri="{FF2B5EF4-FFF2-40B4-BE49-F238E27FC236}">
                <a16:creationId xmlns:a16="http://schemas.microsoft.com/office/drawing/2014/main" id="{774B1B59-C750-3641-BC94-14A4BE1177E1}"/>
              </a:ext>
            </a:extLst>
          </p:cNvPr>
          <p:cNvSpPr/>
          <p:nvPr/>
        </p:nvSpPr>
        <p:spPr>
          <a:xfrm>
            <a:off x="656365" y="5278775"/>
            <a:ext cx="7831270" cy="1266738"/>
          </a:xfrm>
          <a:prstGeom prst="rect">
            <a:avLst/>
          </a:prstGeom>
          <a:solidFill>
            <a:srgbClr val="6A51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Traditional Approach: Personality Profiles</a:t>
            </a:r>
          </a:p>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(More of a trait is good/bad)</a:t>
            </a:r>
          </a:p>
        </p:txBody>
      </p:sp>
    </p:spTree>
    <p:extLst>
      <p:ext uri="{BB962C8B-B14F-4D97-AF65-F5344CB8AC3E}">
        <p14:creationId xmlns:p14="http://schemas.microsoft.com/office/powerpoint/2010/main" val="227869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animBg="1"/>
      <p:bldP spid="66" grpId="0"/>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0">
            <a:extLst>
              <a:ext uri="{FF2B5EF4-FFF2-40B4-BE49-F238E27FC236}">
                <a16:creationId xmlns:a16="http://schemas.microsoft.com/office/drawing/2014/main" id="{817C7F1C-96E9-5A49-B538-1A10577341CA}"/>
              </a:ext>
            </a:extLst>
          </p:cNvPr>
          <p:cNvSpPr txBox="1"/>
          <p:nvPr/>
        </p:nvSpPr>
        <p:spPr>
          <a:xfrm>
            <a:off x="656365" y="1968791"/>
            <a:ext cx="1313290" cy="63939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a:effectLst/>
                <a:latin typeface="Helvetica" pitchFamily="2" charset="0"/>
                <a:ea typeface="Times New Roman" panose="02020603050405020304" pitchFamily="18" charset="0"/>
                <a:cs typeface="Times New Roman (Body CS)"/>
              </a:rPr>
              <a:t>Phase</a:t>
            </a:r>
            <a:r>
              <a:rPr lang="en-US" sz="1200" b="1">
                <a:effectLst/>
                <a:latin typeface="Helvetica" pitchFamily="2" charset="0"/>
                <a:ea typeface="Times New Roman" panose="02020603050405020304" pitchFamily="18" charset="0"/>
                <a:cs typeface="Times New Roman" panose="02020603050405020304" pitchFamily="18" charset="0"/>
              </a:rPr>
              <a:t> 1: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a:effectLst/>
                <a:latin typeface="Helvetica" pitchFamily="2" charset="0"/>
                <a:ea typeface="Times New Roman" panose="02020603050405020304" pitchFamily="18" charset="0"/>
                <a:cs typeface="Times New Roman" panose="02020603050405020304" pitchFamily="18" charset="0"/>
              </a:rPr>
              <a:t>ESM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D3BF497-77C4-C54C-B5B5-68607DAB2AD0}"/>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72964" y="2484521"/>
            <a:ext cx="1377823" cy="2416409"/>
          </a:xfrm>
          <a:prstGeom prst="rect">
            <a:avLst/>
          </a:prstGeom>
          <a:noFill/>
          <a:ln>
            <a:noFill/>
          </a:ln>
        </p:spPr>
      </p:pic>
      <p:sp>
        <p:nvSpPr>
          <p:cNvPr id="8" name="Text Box 61">
            <a:extLst>
              <a:ext uri="{FF2B5EF4-FFF2-40B4-BE49-F238E27FC236}">
                <a16:creationId xmlns:a16="http://schemas.microsoft.com/office/drawing/2014/main" id="{8EB57ADD-CBAB-EA4E-BBB9-D4881CBC4601}"/>
              </a:ext>
            </a:extLst>
          </p:cNvPr>
          <p:cNvSpPr txBox="1"/>
          <p:nvPr/>
        </p:nvSpPr>
        <p:spPr>
          <a:xfrm>
            <a:off x="2344333" y="1957070"/>
            <a:ext cx="1313290" cy="63939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dirty="0">
                <a:effectLst/>
                <a:latin typeface="Helvetica" pitchFamily="2" charset="0"/>
                <a:ea typeface="Times New Roman" panose="02020603050405020304" pitchFamily="18" charset="0"/>
                <a:cs typeface="Times New Roman (Body CS)"/>
              </a:rPr>
              <a:t>Phase</a:t>
            </a:r>
            <a:r>
              <a:rPr lang="en-US" sz="1200" b="1" dirty="0">
                <a:effectLst/>
                <a:latin typeface="Helvetica" pitchFamily="2" charset="0"/>
                <a:ea typeface="Times New Roman" panose="02020603050405020304" pitchFamily="18" charset="0"/>
                <a:cs typeface="Times New Roman" panose="02020603050405020304" pitchFamily="18" charset="0"/>
              </a:rPr>
              <a:t> 2: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dirty="0">
                <a:effectLst/>
                <a:latin typeface="Helvetica" pitchFamily="2" charset="0"/>
                <a:ea typeface="Times New Roman" panose="02020603050405020304" pitchFamily="18" charset="0"/>
                <a:cs typeface="Times New Roman" panose="02020603050405020304" pitchFamily="18" charset="0"/>
              </a:rPr>
              <a:t>Modeling</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Text Box 62">
            <a:extLst>
              <a:ext uri="{FF2B5EF4-FFF2-40B4-BE49-F238E27FC236}">
                <a16:creationId xmlns:a16="http://schemas.microsoft.com/office/drawing/2014/main" id="{0E8998CA-F25D-3543-9172-F7C84C4BF1F9}"/>
              </a:ext>
            </a:extLst>
          </p:cNvPr>
          <p:cNvSpPr txBox="1"/>
          <p:nvPr/>
        </p:nvSpPr>
        <p:spPr>
          <a:xfrm>
            <a:off x="4102632" y="1968791"/>
            <a:ext cx="1582274" cy="79679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a:effectLst/>
                <a:latin typeface="Helvetica" pitchFamily="2" charset="0"/>
                <a:ea typeface="Times New Roman" panose="02020603050405020304" pitchFamily="18" charset="0"/>
                <a:cs typeface="Times New Roman (Body CS)"/>
              </a:rPr>
              <a:t>Phase</a:t>
            </a:r>
            <a:r>
              <a:rPr lang="en-US" sz="1200" b="1">
                <a:effectLst/>
                <a:latin typeface="Helvetica" pitchFamily="2" charset="0"/>
                <a:ea typeface="Times New Roman" panose="02020603050405020304" pitchFamily="18" charset="0"/>
                <a:cs typeface="Times New Roman" panose="02020603050405020304" pitchFamily="18" charset="0"/>
              </a:rPr>
              <a:t> 3: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a:effectLst/>
                <a:latin typeface="Helvetica" pitchFamily="2" charset="0"/>
                <a:ea typeface="Times New Roman" panose="02020603050405020304" pitchFamily="18" charset="0"/>
                <a:cs typeface="Times New Roman" panose="02020603050405020304" pitchFamily="18" charset="0"/>
              </a:rPr>
              <a:t>Intervention</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Text Box 63">
            <a:extLst>
              <a:ext uri="{FF2B5EF4-FFF2-40B4-BE49-F238E27FC236}">
                <a16:creationId xmlns:a16="http://schemas.microsoft.com/office/drawing/2014/main" id="{C7ABD749-EE92-464C-8A06-8B3A14145AAB}"/>
              </a:ext>
            </a:extLst>
          </p:cNvPr>
          <p:cNvSpPr txBox="1"/>
          <p:nvPr/>
        </p:nvSpPr>
        <p:spPr>
          <a:xfrm>
            <a:off x="5556160" y="1980512"/>
            <a:ext cx="1462270" cy="63933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a:effectLst/>
                <a:latin typeface="Helvetica" pitchFamily="2" charset="0"/>
                <a:ea typeface="Times New Roman" panose="02020603050405020304" pitchFamily="18" charset="0"/>
                <a:cs typeface="Times New Roman (Body CS)"/>
              </a:rPr>
              <a:t>Phase</a:t>
            </a:r>
            <a:r>
              <a:rPr lang="en-US" sz="1200" b="1">
                <a:effectLst/>
                <a:latin typeface="Helvetica" pitchFamily="2" charset="0"/>
                <a:ea typeface="Times New Roman" panose="02020603050405020304" pitchFamily="18" charset="0"/>
                <a:cs typeface="Times New Roman" panose="02020603050405020304" pitchFamily="18" charset="0"/>
              </a:rPr>
              <a:t> 4: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a:effectLst/>
                <a:latin typeface="Helvetica" pitchFamily="2" charset="0"/>
                <a:ea typeface="Times New Roman" panose="02020603050405020304" pitchFamily="18" charset="0"/>
                <a:cs typeface="Times New Roman" panose="02020603050405020304" pitchFamily="18" charset="0"/>
              </a:rPr>
              <a:t>ESM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id="{F78E09BC-144F-F742-B2D8-B80590225F0F}"/>
              </a:ext>
            </a:extLst>
          </p:cNvPr>
          <p:cNvSpPr/>
          <p:nvPr/>
        </p:nvSpPr>
        <p:spPr>
          <a:xfrm>
            <a:off x="4395682" y="3480817"/>
            <a:ext cx="955587" cy="5815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600"/>
              </a:spcAft>
            </a:pPr>
            <a:r>
              <a:rPr lang="en-US" sz="700" b="1">
                <a:solidFill>
                  <a:srgbClr val="000000"/>
                </a:solidFill>
                <a:effectLst/>
                <a:ea typeface="Times New Roman" panose="02020603050405020304" pitchFamily="18" charset="0"/>
                <a:cs typeface="Times New Roman" panose="02020603050405020304" pitchFamily="18" charset="0"/>
              </a:rPr>
              <a:t>From: PMaD Lab</a:t>
            </a:r>
            <a:endParaRPr lang="en-US" sz="1200">
              <a:effectLst/>
              <a:ea typeface="Times New Roman" panose="02020603050405020304" pitchFamily="18" charset="0"/>
              <a:cs typeface="Times New Roman" panose="02020603050405020304" pitchFamily="18" charset="0"/>
            </a:endParaRPr>
          </a:p>
          <a:p>
            <a:pPr marL="0" marR="0">
              <a:spcBef>
                <a:spcPts val="0"/>
              </a:spcBef>
              <a:spcAft>
                <a:spcPts val="0"/>
              </a:spcAft>
            </a:pPr>
            <a:r>
              <a:rPr lang="en-US" sz="700" b="1">
                <a:solidFill>
                  <a:srgbClr val="000000"/>
                </a:solidFill>
                <a:effectLst/>
                <a:ea typeface="Times New Roman" panose="02020603050405020304" pitchFamily="18" charset="0"/>
                <a:cs typeface="Times New Roman" panose="02020603050405020304" pitchFamily="18" charset="0"/>
              </a:rPr>
              <a:t>Feeling tired? Try taking a walk!</a:t>
            </a:r>
            <a:endParaRPr lang="en-US" sz="1200">
              <a:effectLst/>
              <a:ea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92B7D695-4F6C-5B47-A6C6-9806BDF47FAA}"/>
              </a:ext>
            </a:extLst>
          </p:cNvPr>
          <p:cNvGrpSpPr/>
          <p:nvPr/>
        </p:nvGrpSpPr>
        <p:grpSpPr>
          <a:xfrm>
            <a:off x="5638213" y="2484521"/>
            <a:ext cx="1377823" cy="2416409"/>
            <a:chOff x="0" y="0"/>
            <a:chExt cx="1377950" cy="2416810"/>
          </a:xfrm>
        </p:grpSpPr>
        <p:pic>
          <p:nvPicPr>
            <p:cNvPr id="40" name="Picture 39">
              <a:extLst>
                <a:ext uri="{FF2B5EF4-FFF2-40B4-BE49-F238E27FC236}">
                  <a16:creationId xmlns:a16="http://schemas.microsoft.com/office/drawing/2014/main" id="{AE87E936-7552-D341-BECD-E7B88CC7C3F3}"/>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377950" cy="2416810"/>
            </a:xfrm>
            <a:prstGeom prst="rect">
              <a:avLst/>
            </a:prstGeom>
            <a:noFill/>
            <a:ln>
              <a:noFill/>
            </a:ln>
          </p:spPr>
        </p:pic>
        <p:sp>
          <p:nvSpPr>
            <p:cNvPr id="41" name="Text Box 31">
              <a:extLst>
                <a:ext uri="{FF2B5EF4-FFF2-40B4-BE49-F238E27FC236}">
                  <a16:creationId xmlns:a16="http://schemas.microsoft.com/office/drawing/2014/main" id="{5594DBB4-D66F-A147-83B3-5F9F785E800D}"/>
                </a:ext>
              </a:extLst>
            </p:cNvPr>
            <p:cNvSpPr txBox="1"/>
            <p:nvPr/>
          </p:nvSpPr>
          <p:spPr>
            <a:xfrm>
              <a:off x="187570" y="410308"/>
              <a:ext cx="1004570" cy="15208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Relaxed, calm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Outgoing, sociable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lazy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forgiving</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2" name="Group 41">
              <a:extLst>
                <a:ext uri="{FF2B5EF4-FFF2-40B4-BE49-F238E27FC236}">
                  <a16:creationId xmlns:a16="http://schemas.microsoft.com/office/drawing/2014/main" id="{803865E8-BC4B-494D-901C-A451BCC8F97E}"/>
                </a:ext>
              </a:extLst>
            </p:cNvPr>
            <p:cNvGrpSpPr/>
            <p:nvPr/>
          </p:nvGrpSpPr>
          <p:grpSpPr>
            <a:xfrm>
              <a:off x="281355" y="1711569"/>
              <a:ext cx="835021" cy="140970"/>
              <a:chOff x="0" y="0"/>
              <a:chExt cx="835379" cy="141572"/>
            </a:xfrm>
          </p:grpSpPr>
          <p:pic>
            <p:nvPicPr>
              <p:cNvPr id="61" name="Picture 60">
                <a:extLst>
                  <a:ext uri="{FF2B5EF4-FFF2-40B4-BE49-F238E27FC236}">
                    <a16:creationId xmlns:a16="http://schemas.microsoft.com/office/drawing/2014/main" id="{5A4F6B56-8F6B-9641-BF08-E39AA053A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62" name="Picture 61">
                <a:extLst>
                  <a:ext uri="{FF2B5EF4-FFF2-40B4-BE49-F238E27FC236}">
                    <a16:creationId xmlns:a16="http://schemas.microsoft.com/office/drawing/2014/main" id="{C4DDD064-55AC-7A4E-90A6-6407FBB27C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63" name="Picture 62">
                <a:extLst>
                  <a:ext uri="{FF2B5EF4-FFF2-40B4-BE49-F238E27FC236}">
                    <a16:creationId xmlns:a16="http://schemas.microsoft.com/office/drawing/2014/main" id="{E84D94FC-11A0-B54C-A8A3-9A52075488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64" name="Picture 63">
                <a:extLst>
                  <a:ext uri="{FF2B5EF4-FFF2-40B4-BE49-F238E27FC236}">
                    <a16:creationId xmlns:a16="http://schemas.microsoft.com/office/drawing/2014/main" id="{0D21B335-2B2D-F842-A217-C2F8F279EB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65" name="Picture 64">
                <a:extLst>
                  <a:ext uri="{FF2B5EF4-FFF2-40B4-BE49-F238E27FC236}">
                    <a16:creationId xmlns:a16="http://schemas.microsoft.com/office/drawing/2014/main" id="{A1F362B2-865C-6F43-A7E7-01648E76A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43" name="Group 42">
              <a:extLst>
                <a:ext uri="{FF2B5EF4-FFF2-40B4-BE49-F238E27FC236}">
                  <a16:creationId xmlns:a16="http://schemas.microsoft.com/office/drawing/2014/main" id="{A62D0E93-FC63-A343-BD7D-20D4903768FA}"/>
                </a:ext>
              </a:extLst>
            </p:cNvPr>
            <p:cNvGrpSpPr/>
            <p:nvPr/>
          </p:nvGrpSpPr>
          <p:grpSpPr>
            <a:xfrm>
              <a:off x="269632" y="1324708"/>
              <a:ext cx="835021" cy="140970"/>
              <a:chOff x="0" y="0"/>
              <a:chExt cx="835379" cy="141572"/>
            </a:xfrm>
          </p:grpSpPr>
          <p:pic>
            <p:nvPicPr>
              <p:cNvPr id="56" name="Picture 55">
                <a:extLst>
                  <a:ext uri="{FF2B5EF4-FFF2-40B4-BE49-F238E27FC236}">
                    <a16:creationId xmlns:a16="http://schemas.microsoft.com/office/drawing/2014/main" id="{B787BCD7-95A4-D04C-ABB2-6C337D117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57" name="Picture 56">
                <a:extLst>
                  <a:ext uri="{FF2B5EF4-FFF2-40B4-BE49-F238E27FC236}">
                    <a16:creationId xmlns:a16="http://schemas.microsoft.com/office/drawing/2014/main" id="{5652405F-D546-CA4F-AF9D-565F543B47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58" name="Picture 57">
                <a:extLst>
                  <a:ext uri="{FF2B5EF4-FFF2-40B4-BE49-F238E27FC236}">
                    <a16:creationId xmlns:a16="http://schemas.microsoft.com/office/drawing/2014/main" id="{E577361B-D509-FD4D-A361-2E8E1F68AB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59" name="Picture 58">
                <a:extLst>
                  <a:ext uri="{FF2B5EF4-FFF2-40B4-BE49-F238E27FC236}">
                    <a16:creationId xmlns:a16="http://schemas.microsoft.com/office/drawing/2014/main" id="{C7DB1806-75EB-014D-9E50-1ECB16B2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60" name="Picture 59">
                <a:extLst>
                  <a:ext uri="{FF2B5EF4-FFF2-40B4-BE49-F238E27FC236}">
                    <a16:creationId xmlns:a16="http://schemas.microsoft.com/office/drawing/2014/main" id="{3C6F7E18-A478-2C44-AD2F-E5DBFEBD2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44" name="Group 43">
              <a:extLst>
                <a:ext uri="{FF2B5EF4-FFF2-40B4-BE49-F238E27FC236}">
                  <a16:creationId xmlns:a16="http://schemas.microsoft.com/office/drawing/2014/main" id="{0F2955F1-C291-8345-8CFD-A32121928389}"/>
                </a:ext>
              </a:extLst>
            </p:cNvPr>
            <p:cNvGrpSpPr/>
            <p:nvPr/>
          </p:nvGrpSpPr>
          <p:grpSpPr>
            <a:xfrm>
              <a:off x="281355" y="984738"/>
              <a:ext cx="835021" cy="140970"/>
              <a:chOff x="0" y="0"/>
              <a:chExt cx="835379" cy="141572"/>
            </a:xfrm>
          </p:grpSpPr>
          <p:pic>
            <p:nvPicPr>
              <p:cNvPr id="51" name="Picture 50">
                <a:extLst>
                  <a:ext uri="{FF2B5EF4-FFF2-40B4-BE49-F238E27FC236}">
                    <a16:creationId xmlns:a16="http://schemas.microsoft.com/office/drawing/2014/main" id="{3F79C1F4-AAF0-F84B-A519-1C14CA8D5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52" name="Picture 51">
                <a:extLst>
                  <a:ext uri="{FF2B5EF4-FFF2-40B4-BE49-F238E27FC236}">
                    <a16:creationId xmlns:a16="http://schemas.microsoft.com/office/drawing/2014/main" id="{F6DF9D27-B3D3-CE46-9B51-F086708C2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53" name="Picture 52">
                <a:extLst>
                  <a:ext uri="{FF2B5EF4-FFF2-40B4-BE49-F238E27FC236}">
                    <a16:creationId xmlns:a16="http://schemas.microsoft.com/office/drawing/2014/main" id="{AFE8435F-3281-0D4A-BCF1-6B4CD4317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54" name="Picture 53">
                <a:extLst>
                  <a:ext uri="{FF2B5EF4-FFF2-40B4-BE49-F238E27FC236}">
                    <a16:creationId xmlns:a16="http://schemas.microsoft.com/office/drawing/2014/main" id="{B5BAEDDD-C9F7-FB44-A519-48750B431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55" name="Picture 54">
                <a:extLst>
                  <a:ext uri="{FF2B5EF4-FFF2-40B4-BE49-F238E27FC236}">
                    <a16:creationId xmlns:a16="http://schemas.microsoft.com/office/drawing/2014/main" id="{68CC5554-DC99-CC41-9FC2-944FC22D50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45" name="Group 44">
              <a:extLst>
                <a:ext uri="{FF2B5EF4-FFF2-40B4-BE49-F238E27FC236}">
                  <a16:creationId xmlns:a16="http://schemas.microsoft.com/office/drawing/2014/main" id="{6A891C96-D708-0843-BCE2-F59DF72EE0A2}"/>
                </a:ext>
              </a:extLst>
            </p:cNvPr>
            <p:cNvGrpSpPr/>
            <p:nvPr/>
          </p:nvGrpSpPr>
          <p:grpSpPr>
            <a:xfrm>
              <a:off x="269632" y="633046"/>
              <a:ext cx="835021" cy="140970"/>
              <a:chOff x="0" y="0"/>
              <a:chExt cx="835379" cy="141572"/>
            </a:xfrm>
          </p:grpSpPr>
          <p:pic>
            <p:nvPicPr>
              <p:cNvPr id="46" name="Picture 45">
                <a:extLst>
                  <a:ext uri="{FF2B5EF4-FFF2-40B4-BE49-F238E27FC236}">
                    <a16:creationId xmlns:a16="http://schemas.microsoft.com/office/drawing/2014/main" id="{C399504C-CEE5-FE47-997C-03740FF0B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47" name="Picture 46">
                <a:extLst>
                  <a:ext uri="{FF2B5EF4-FFF2-40B4-BE49-F238E27FC236}">
                    <a16:creationId xmlns:a16="http://schemas.microsoft.com/office/drawing/2014/main" id="{2AD0622D-0C49-5442-AD9D-F64FC65C6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48" name="Picture 47">
                <a:extLst>
                  <a:ext uri="{FF2B5EF4-FFF2-40B4-BE49-F238E27FC236}">
                    <a16:creationId xmlns:a16="http://schemas.microsoft.com/office/drawing/2014/main" id="{73289C92-A314-A645-A3AA-19DCFDE890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49" name="Picture 48">
                <a:extLst>
                  <a:ext uri="{FF2B5EF4-FFF2-40B4-BE49-F238E27FC236}">
                    <a16:creationId xmlns:a16="http://schemas.microsoft.com/office/drawing/2014/main" id="{F08DEBFD-5363-4347-9871-6A8F1D46E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50" name="Picture 49">
                <a:extLst>
                  <a:ext uri="{FF2B5EF4-FFF2-40B4-BE49-F238E27FC236}">
                    <a16:creationId xmlns:a16="http://schemas.microsoft.com/office/drawing/2014/main" id="{F80E4A8C-3997-BB49-BAF8-C126146A0F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grpSp>
        <p:nvGrpSpPr>
          <p:cNvPr id="13" name="Group 12">
            <a:extLst>
              <a:ext uri="{FF2B5EF4-FFF2-40B4-BE49-F238E27FC236}">
                <a16:creationId xmlns:a16="http://schemas.microsoft.com/office/drawing/2014/main" id="{5CD0B4A1-768D-364C-B4CB-B778A5B0660F}"/>
              </a:ext>
            </a:extLst>
          </p:cNvPr>
          <p:cNvGrpSpPr/>
          <p:nvPr/>
        </p:nvGrpSpPr>
        <p:grpSpPr>
          <a:xfrm>
            <a:off x="656365" y="2484521"/>
            <a:ext cx="1377823" cy="2416409"/>
            <a:chOff x="0" y="0"/>
            <a:chExt cx="1377950" cy="2416810"/>
          </a:xfrm>
        </p:grpSpPr>
        <p:sp>
          <p:nvSpPr>
            <p:cNvPr id="14" name="Text Box 68">
              <a:extLst>
                <a:ext uri="{FF2B5EF4-FFF2-40B4-BE49-F238E27FC236}">
                  <a16:creationId xmlns:a16="http://schemas.microsoft.com/office/drawing/2014/main" id="{169D373A-800E-B340-A73A-1E511152FD56}"/>
                </a:ext>
              </a:extLst>
            </p:cNvPr>
            <p:cNvSpPr txBox="1"/>
            <p:nvPr/>
          </p:nvSpPr>
          <p:spPr>
            <a:xfrm>
              <a:off x="187569" y="410308"/>
              <a:ext cx="1004570" cy="15208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Relaxed, calm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Outgoing, sociable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lazy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forgiving</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50A78B71-A8B6-8341-802D-4CB484065567}"/>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377950" cy="2416810"/>
            </a:xfrm>
            <a:prstGeom prst="rect">
              <a:avLst/>
            </a:prstGeom>
            <a:noFill/>
            <a:ln>
              <a:noFill/>
            </a:ln>
          </p:spPr>
        </p:pic>
        <p:grpSp>
          <p:nvGrpSpPr>
            <p:cNvPr id="16" name="Group 15">
              <a:extLst>
                <a:ext uri="{FF2B5EF4-FFF2-40B4-BE49-F238E27FC236}">
                  <a16:creationId xmlns:a16="http://schemas.microsoft.com/office/drawing/2014/main" id="{DE20CB8F-1EEC-1545-8644-28781396E832}"/>
                </a:ext>
              </a:extLst>
            </p:cNvPr>
            <p:cNvGrpSpPr/>
            <p:nvPr/>
          </p:nvGrpSpPr>
          <p:grpSpPr>
            <a:xfrm>
              <a:off x="281353" y="1699846"/>
              <a:ext cx="835379" cy="141572"/>
              <a:chOff x="0" y="0"/>
              <a:chExt cx="835379" cy="141572"/>
            </a:xfrm>
          </p:grpSpPr>
          <p:pic>
            <p:nvPicPr>
              <p:cNvPr id="35" name="Picture 34">
                <a:extLst>
                  <a:ext uri="{FF2B5EF4-FFF2-40B4-BE49-F238E27FC236}">
                    <a16:creationId xmlns:a16="http://schemas.microsoft.com/office/drawing/2014/main" id="{3ED231F3-6D39-1E41-9649-A2E4457AB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36" name="Picture 35">
                <a:extLst>
                  <a:ext uri="{FF2B5EF4-FFF2-40B4-BE49-F238E27FC236}">
                    <a16:creationId xmlns:a16="http://schemas.microsoft.com/office/drawing/2014/main" id="{93326CE0-66AA-6940-80D4-258AF58A0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37" name="Picture 36">
                <a:extLst>
                  <a:ext uri="{FF2B5EF4-FFF2-40B4-BE49-F238E27FC236}">
                    <a16:creationId xmlns:a16="http://schemas.microsoft.com/office/drawing/2014/main" id="{BA92DB0F-F8C3-C249-9689-AB1450423A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38" name="Picture 37">
                <a:extLst>
                  <a:ext uri="{FF2B5EF4-FFF2-40B4-BE49-F238E27FC236}">
                    <a16:creationId xmlns:a16="http://schemas.microsoft.com/office/drawing/2014/main" id="{75E4D0A9-2E02-D842-8969-21F6DB9D8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39" name="Picture 38">
                <a:extLst>
                  <a:ext uri="{FF2B5EF4-FFF2-40B4-BE49-F238E27FC236}">
                    <a16:creationId xmlns:a16="http://schemas.microsoft.com/office/drawing/2014/main" id="{E2584DD9-1AF5-074F-B9E0-1D06D6B0C4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17" name="Group 16">
              <a:extLst>
                <a:ext uri="{FF2B5EF4-FFF2-40B4-BE49-F238E27FC236}">
                  <a16:creationId xmlns:a16="http://schemas.microsoft.com/office/drawing/2014/main" id="{3AB07EF2-2CB2-864C-8825-AFF5CC411D09}"/>
                </a:ext>
              </a:extLst>
            </p:cNvPr>
            <p:cNvGrpSpPr/>
            <p:nvPr/>
          </p:nvGrpSpPr>
          <p:grpSpPr>
            <a:xfrm>
              <a:off x="269630" y="1312985"/>
              <a:ext cx="835379" cy="141572"/>
              <a:chOff x="0" y="0"/>
              <a:chExt cx="835379" cy="141572"/>
            </a:xfrm>
          </p:grpSpPr>
          <p:pic>
            <p:nvPicPr>
              <p:cNvPr id="30" name="Picture 29">
                <a:extLst>
                  <a:ext uri="{FF2B5EF4-FFF2-40B4-BE49-F238E27FC236}">
                    <a16:creationId xmlns:a16="http://schemas.microsoft.com/office/drawing/2014/main" id="{4E7D0489-4DB6-7C49-965F-FA572A4AC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31" name="Picture 30">
                <a:extLst>
                  <a:ext uri="{FF2B5EF4-FFF2-40B4-BE49-F238E27FC236}">
                    <a16:creationId xmlns:a16="http://schemas.microsoft.com/office/drawing/2014/main" id="{93EF57B0-F750-2A40-AB97-DF897F7C96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32" name="Picture 31">
                <a:extLst>
                  <a:ext uri="{FF2B5EF4-FFF2-40B4-BE49-F238E27FC236}">
                    <a16:creationId xmlns:a16="http://schemas.microsoft.com/office/drawing/2014/main" id="{168B630E-F800-DD40-ACC7-6E7F87E1C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33" name="Picture 32">
                <a:extLst>
                  <a:ext uri="{FF2B5EF4-FFF2-40B4-BE49-F238E27FC236}">
                    <a16:creationId xmlns:a16="http://schemas.microsoft.com/office/drawing/2014/main" id="{D791F93B-8DE3-6D46-97CB-FEB208B60F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34" name="Picture 33">
                <a:extLst>
                  <a:ext uri="{FF2B5EF4-FFF2-40B4-BE49-F238E27FC236}">
                    <a16:creationId xmlns:a16="http://schemas.microsoft.com/office/drawing/2014/main" id="{6B859474-E673-9B43-8F54-8514BF685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18" name="Group 17">
              <a:extLst>
                <a:ext uri="{FF2B5EF4-FFF2-40B4-BE49-F238E27FC236}">
                  <a16:creationId xmlns:a16="http://schemas.microsoft.com/office/drawing/2014/main" id="{CF6C5A59-008E-1646-90C2-088A35DE3366}"/>
                </a:ext>
              </a:extLst>
            </p:cNvPr>
            <p:cNvGrpSpPr/>
            <p:nvPr/>
          </p:nvGrpSpPr>
          <p:grpSpPr>
            <a:xfrm>
              <a:off x="281353" y="973015"/>
              <a:ext cx="835379" cy="141572"/>
              <a:chOff x="0" y="0"/>
              <a:chExt cx="835379" cy="141572"/>
            </a:xfrm>
          </p:grpSpPr>
          <p:pic>
            <p:nvPicPr>
              <p:cNvPr id="25" name="Picture 24">
                <a:extLst>
                  <a:ext uri="{FF2B5EF4-FFF2-40B4-BE49-F238E27FC236}">
                    <a16:creationId xmlns:a16="http://schemas.microsoft.com/office/drawing/2014/main" id="{2BFCD35E-4ABB-3840-9E91-7E7C715B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26" name="Picture 25">
                <a:extLst>
                  <a:ext uri="{FF2B5EF4-FFF2-40B4-BE49-F238E27FC236}">
                    <a16:creationId xmlns:a16="http://schemas.microsoft.com/office/drawing/2014/main" id="{C500162D-981F-3A43-A313-205CDF3E53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27" name="Picture 26">
                <a:extLst>
                  <a:ext uri="{FF2B5EF4-FFF2-40B4-BE49-F238E27FC236}">
                    <a16:creationId xmlns:a16="http://schemas.microsoft.com/office/drawing/2014/main" id="{B161F1B4-1706-5749-9CC9-3528151A2F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28" name="Picture 27">
                <a:extLst>
                  <a:ext uri="{FF2B5EF4-FFF2-40B4-BE49-F238E27FC236}">
                    <a16:creationId xmlns:a16="http://schemas.microsoft.com/office/drawing/2014/main" id="{8498890C-CA05-384C-AA27-6D8C0FDE2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29" name="Picture 28">
                <a:extLst>
                  <a:ext uri="{FF2B5EF4-FFF2-40B4-BE49-F238E27FC236}">
                    <a16:creationId xmlns:a16="http://schemas.microsoft.com/office/drawing/2014/main" id="{BE520C84-4219-6C47-80D0-08DF79B2D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19" name="Group 18">
              <a:extLst>
                <a:ext uri="{FF2B5EF4-FFF2-40B4-BE49-F238E27FC236}">
                  <a16:creationId xmlns:a16="http://schemas.microsoft.com/office/drawing/2014/main" id="{63976CCF-4C2D-7F4A-B01D-E5B5360E364C}"/>
                </a:ext>
              </a:extLst>
            </p:cNvPr>
            <p:cNvGrpSpPr/>
            <p:nvPr/>
          </p:nvGrpSpPr>
          <p:grpSpPr>
            <a:xfrm>
              <a:off x="269630" y="633046"/>
              <a:ext cx="835379" cy="141572"/>
              <a:chOff x="0" y="0"/>
              <a:chExt cx="835379" cy="141572"/>
            </a:xfrm>
          </p:grpSpPr>
          <p:pic>
            <p:nvPicPr>
              <p:cNvPr id="20" name="Picture 19">
                <a:extLst>
                  <a:ext uri="{FF2B5EF4-FFF2-40B4-BE49-F238E27FC236}">
                    <a16:creationId xmlns:a16="http://schemas.microsoft.com/office/drawing/2014/main" id="{8C305671-7F53-F44F-9348-D601368F8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21" name="Picture 20">
                <a:extLst>
                  <a:ext uri="{FF2B5EF4-FFF2-40B4-BE49-F238E27FC236}">
                    <a16:creationId xmlns:a16="http://schemas.microsoft.com/office/drawing/2014/main" id="{70B4F46A-6486-3340-B482-1F3554BE13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22" name="Picture 21">
                <a:extLst>
                  <a:ext uri="{FF2B5EF4-FFF2-40B4-BE49-F238E27FC236}">
                    <a16:creationId xmlns:a16="http://schemas.microsoft.com/office/drawing/2014/main" id="{F4F05166-7C62-E843-AE7E-0D74E6F85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23" name="Picture 22">
                <a:extLst>
                  <a:ext uri="{FF2B5EF4-FFF2-40B4-BE49-F238E27FC236}">
                    <a16:creationId xmlns:a16="http://schemas.microsoft.com/office/drawing/2014/main" id="{023CBE47-C037-E644-A1CF-8CF3C7B8ED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24" name="Picture 23">
                <a:extLst>
                  <a:ext uri="{FF2B5EF4-FFF2-40B4-BE49-F238E27FC236}">
                    <a16:creationId xmlns:a16="http://schemas.microsoft.com/office/drawing/2014/main" id="{C483E4A5-1641-4641-A5D9-00E86A769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sp>
        <p:nvSpPr>
          <p:cNvPr id="66" name="Text Box 60">
            <a:extLst>
              <a:ext uri="{FF2B5EF4-FFF2-40B4-BE49-F238E27FC236}">
                <a16:creationId xmlns:a16="http://schemas.microsoft.com/office/drawing/2014/main" id="{D4530B17-CCA8-264A-9903-436E2813AC60}"/>
              </a:ext>
            </a:extLst>
          </p:cNvPr>
          <p:cNvSpPr txBox="1"/>
          <p:nvPr/>
        </p:nvSpPr>
        <p:spPr>
          <a:xfrm>
            <a:off x="7109812" y="1968791"/>
            <a:ext cx="1313290" cy="63939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b="1" cap="small" dirty="0">
                <a:effectLst/>
                <a:latin typeface="Helvetica" pitchFamily="2" charset="0"/>
                <a:ea typeface="Times New Roman" panose="02020603050405020304" pitchFamily="18" charset="0"/>
                <a:cs typeface="Times New Roman (Body CS)"/>
              </a:rPr>
              <a:t>Phase</a:t>
            </a:r>
            <a:r>
              <a:rPr lang="en-US" sz="1200" b="1" dirty="0">
                <a:effectLst/>
                <a:latin typeface="Helvetica" pitchFamily="2" charset="0"/>
                <a:ea typeface="Times New Roman" panose="02020603050405020304" pitchFamily="18" charset="0"/>
                <a:cs typeface="Times New Roman" panose="02020603050405020304" pitchFamily="18" charset="0"/>
              </a:rPr>
              <a:t> 5: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1700" b="1" dirty="0">
                <a:effectLst/>
                <a:latin typeface="Helvetica" pitchFamily="2" charset="0"/>
                <a:ea typeface="Times New Roman" panose="02020603050405020304" pitchFamily="18" charset="0"/>
                <a:cs typeface="Times New Roman" panose="02020603050405020304" pitchFamily="18" charset="0"/>
              </a:rPr>
              <a:t>ESM</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67" name="Group 66">
            <a:extLst>
              <a:ext uri="{FF2B5EF4-FFF2-40B4-BE49-F238E27FC236}">
                <a16:creationId xmlns:a16="http://schemas.microsoft.com/office/drawing/2014/main" id="{F9189099-C789-EC4F-BAFD-B4AED03713EB}"/>
              </a:ext>
            </a:extLst>
          </p:cNvPr>
          <p:cNvGrpSpPr/>
          <p:nvPr/>
        </p:nvGrpSpPr>
        <p:grpSpPr>
          <a:xfrm>
            <a:off x="7109812" y="2484521"/>
            <a:ext cx="1377823" cy="2416409"/>
            <a:chOff x="0" y="0"/>
            <a:chExt cx="1377950" cy="2416810"/>
          </a:xfrm>
        </p:grpSpPr>
        <p:sp>
          <p:nvSpPr>
            <p:cNvPr id="68" name="Text Box 68">
              <a:extLst>
                <a:ext uri="{FF2B5EF4-FFF2-40B4-BE49-F238E27FC236}">
                  <a16:creationId xmlns:a16="http://schemas.microsoft.com/office/drawing/2014/main" id="{A4504B62-4F93-B946-B108-FB4EC2C2BDBC}"/>
                </a:ext>
              </a:extLst>
            </p:cNvPr>
            <p:cNvSpPr txBox="1"/>
            <p:nvPr/>
          </p:nvSpPr>
          <p:spPr>
            <a:xfrm>
              <a:off x="187569" y="410308"/>
              <a:ext cx="1004570" cy="15208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Relaxed, calm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Outgoing, sociable</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lazy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Times New Roman" panose="02020603050405020304" pitchFamily="18" charset="0"/>
                  <a:cs typeface="Times New Roman" panose="02020603050405020304" pitchFamily="18" charset="0"/>
                </a:rPr>
                <a:t>Was forgiving</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9" name="Picture 68">
              <a:extLst>
                <a:ext uri="{FF2B5EF4-FFF2-40B4-BE49-F238E27FC236}">
                  <a16:creationId xmlns:a16="http://schemas.microsoft.com/office/drawing/2014/main" id="{4CCE3EE2-684B-8647-8B85-C77B3C9293CA}"/>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377950" cy="2416810"/>
            </a:xfrm>
            <a:prstGeom prst="rect">
              <a:avLst/>
            </a:prstGeom>
            <a:noFill/>
            <a:ln>
              <a:noFill/>
            </a:ln>
          </p:spPr>
        </p:pic>
        <p:grpSp>
          <p:nvGrpSpPr>
            <p:cNvPr id="70" name="Group 69">
              <a:extLst>
                <a:ext uri="{FF2B5EF4-FFF2-40B4-BE49-F238E27FC236}">
                  <a16:creationId xmlns:a16="http://schemas.microsoft.com/office/drawing/2014/main" id="{F14E415F-C154-8C4C-9D07-C7EFF78E8341}"/>
                </a:ext>
              </a:extLst>
            </p:cNvPr>
            <p:cNvGrpSpPr/>
            <p:nvPr/>
          </p:nvGrpSpPr>
          <p:grpSpPr>
            <a:xfrm>
              <a:off x="281353" y="1699846"/>
              <a:ext cx="835379" cy="141572"/>
              <a:chOff x="0" y="0"/>
              <a:chExt cx="835379" cy="141572"/>
            </a:xfrm>
          </p:grpSpPr>
          <p:pic>
            <p:nvPicPr>
              <p:cNvPr id="89" name="Picture 88">
                <a:extLst>
                  <a:ext uri="{FF2B5EF4-FFF2-40B4-BE49-F238E27FC236}">
                    <a16:creationId xmlns:a16="http://schemas.microsoft.com/office/drawing/2014/main" id="{CCA27F8B-CFAD-344E-A7F9-938EE137B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90" name="Picture 89">
                <a:extLst>
                  <a:ext uri="{FF2B5EF4-FFF2-40B4-BE49-F238E27FC236}">
                    <a16:creationId xmlns:a16="http://schemas.microsoft.com/office/drawing/2014/main" id="{FD760172-65C6-2D45-8F83-1DC7BDCB81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91" name="Picture 90">
                <a:extLst>
                  <a:ext uri="{FF2B5EF4-FFF2-40B4-BE49-F238E27FC236}">
                    <a16:creationId xmlns:a16="http://schemas.microsoft.com/office/drawing/2014/main" id="{D3AE354E-EE77-C646-AACD-3E722AE2B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92" name="Picture 91">
                <a:extLst>
                  <a:ext uri="{FF2B5EF4-FFF2-40B4-BE49-F238E27FC236}">
                    <a16:creationId xmlns:a16="http://schemas.microsoft.com/office/drawing/2014/main" id="{34C033C0-5790-D94E-9E86-B2FE357752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93" name="Picture 92">
                <a:extLst>
                  <a:ext uri="{FF2B5EF4-FFF2-40B4-BE49-F238E27FC236}">
                    <a16:creationId xmlns:a16="http://schemas.microsoft.com/office/drawing/2014/main" id="{08A4C2A5-F193-C449-951B-DD435D17A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71" name="Group 70">
              <a:extLst>
                <a:ext uri="{FF2B5EF4-FFF2-40B4-BE49-F238E27FC236}">
                  <a16:creationId xmlns:a16="http://schemas.microsoft.com/office/drawing/2014/main" id="{00F6D4E7-67CA-E247-94E3-4B45C7BD57BA}"/>
                </a:ext>
              </a:extLst>
            </p:cNvPr>
            <p:cNvGrpSpPr/>
            <p:nvPr/>
          </p:nvGrpSpPr>
          <p:grpSpPr>
            <a:xfrm>
              <a:off x="269630" y="1312985"/>
              <a:ext cx="835379" cy="141572"/>
              <a:chOff x="0" y="0"/>
              <a:chExt cx="835379" cy="141572"/>
            </a:xfrm>
          </p:grpSpPr>
          <p:pic>
            <p:nvPicPr>
              <p:cNvPr id="84" name="Picture 83">
                <a:extLst>
                  <a:ext uri="{FF2B5EF4-FFF2-40B4-BE49-F238E27FC236}">
                    <a16:creationId xmlns:a16="http://schemas.microsoft.com/office/drawing/2014/main" id="{85292725-A614-9A48-8C99-509CC4A83C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85" name="Picture 84">
                <a:extLst>
                  <a:ext uri="{FF2B5EF4-FFF2-40B4-BE49-F238E27FC236}">
                    <a16:creationId xmlns:a16="http://schemas.microsoft.com/office/drawing/2014/main" id="{1BCB5A3B-0700-8245-9CFE-1B0A93FCEE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86" name="Picture 85">
                <a:extLst>
                  <a:ext uri="{FF2B5EF4-FFF2-40B4-BE49-F238E27FC236}">
                    <a16:creationId xmlns:a16="http://schemas.microsoft.com/office/drawing/2014/main" id="{31C950F3-4FE7-BB42-927C-46B76967C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87" name="Picture 86">
                <a:extLst>
                  <a:ext uri="{FF2B5EF4-FFF2-40B4-BE49-F238E27FC236}">
                    <a16:creationId xmlns:a16="http://schemas.microsoft.com/office/drawing/2014/main" id="{5D1166A2-796E-3540-BCF9-3B9C2C9A2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88" name="Picture 87">
                <a:extLst>
                  <a:ext uri="{FF2B5EF4-FFF2-40B4-BE49-F238E27FC236}">
                    <a16:creationId xmlns:a16="http://schemas.microsoft.com/office/drawing/2014/main" id="{F18E9B35-2F27-7B4C-A47B-32F47750E0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72" name="Group 71">
              <a:extLst>
                <a:ext uri="{FF2B5EF4-FFF2-40B4-BE49-F238E27FC236}">
                  <a16:creationId xmlns:a16="http://schemas.microsoft.com/office/drawing/2014/main" id="{07ABBE5B-C5D5-8E40-8A52-F644AF25CDB6}"/>
                </a:ext>
              </a:extLst>
            </p:cNvPr>
            <p:cNvGrpSpPr/>
            <p:nvPr/>
          </p:nvGrpSpPr>
          <p:grpSpPr>
            <a:xfrm>
              <a:off x="281353" y="973015"/>
              <a:ext cx="835379" cy="141572"/>
              <a:chOff x="0" y="0"/>
              <a:chExt cx="835379" cy="141572"/>
            </a:xfrm>
          </p:grpSpPr>
          <p:pic>
            <p:nvPicPr>
              <p:cNvPr id="79" name="Picture 78">
                <a:extLst>
                  <a:ext uri="{FF2B5EF4-FFF2-40B4-BE49-F238E27FC236}">
                    <a16:creationId xmlns:a16="http://schemas.microsoft.com/office/drawing/2014/main" id="{483E3E7F-382E-664E-B5AA-2365C45895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80" name="Picture 79">
                <a:extLst>
                  <a:ext uri="{FF2B5EF4-FFF2-40B4-BE49-F238E27FC236}">
                    <a16:creationId xmlns:a16="http://schemas.microsoft.com/office/drawing/2014/main" id="{A75AC7DD-EEBE-6042-869F-201AE5CBA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81" name="Picture 80">
                <a:extLst>
                  <a:ext uri="{FF2B5EF4-FFF2-40B4-BE49-F238E27FC236}">
                    <a16:creationId xmlns:a16="http://schemas.microsoft.com/office/drawing/2014/main" id="{542DFB26-F459-5644-AF52-76066BC2B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82" name="Picture 81">
                <a:extLst>
                  <a:ext uri="{FF2B5EF4-FFF2-40B4-BE49-F238E27FC236}">
                    <a16:creationId xmlns:a16="http://schemas.microsoft.com/office/drawing/2014/main" id="{213E5EF6-6804-B545-9C04-6B2807727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83" name="Picture 82">
                <a:extLst>
                  <a:ext uri="{FF2B5EF4-FFF2-40B4-BE49-F238E27FC236}">
                    <a16:creationId xmlns:a16="http://schemas.microsoft.com/office/drawing/2014/main" id="{CEC62446-DB9F-8C43-85D7-3FFC196FD5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nvGrpSpPr>
            <p:cNvPr id="73" name="Group 72">
              <a:extLst>
                <a:ext uri="{FF2B5EF4-FFF2-40B4-BE49-F238E27FC236}">
                  <a16:creationId xmlns:a16="http://schemas.microsoft.com/office/drawing/2014/main" id="{4146191F-9BBA-7C42-ABE3-D8291A7F0D39}"/>
                </a:ext>
              </a:extLst>
            </p:cNvPr>
            <p:cNvGrpSpPr/>
            <p:nvPr/>
          </p:nvGrpSpPr>
          <p:grpSpPr>
            <a:xfrm>
              <a:off x="269630" y="633046"/>
              <a:ext cx="835379" cy="141572"/>
              <a:chOff x="0" y="0"/>
              <a:chExt cx="835379" cy="141572"/>
            </a:xfrm>
          </p:grpSpPr>
          <p:pic>
            <p:nvPicPr>
              <p:cNvPr id="74" name="Picture 73">
                <a:extLst>
                  <a:ext uri="{FF2B5EF4-FFF2-40B4-BE49-F238E27FC236}">
                    <a16:creationId xmlns:a16="http://schemas.microsoft.com/office/drawing/2014/main" id="{A45AD8D9-A403-A745-A99D-6BB0D5005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76" y="3142"/>
                <a:ext cx="138430" cy="138430"/>
              </a:xfrm>
              <a:prstGeom prst="rect">
                <a:avLst/>
              </a:prstGeom>
            </p:spPr>
          </p:pic>
          <p:pic>
            <p:nvPicPr>
              <p:cNvPr id="75" name="Picture 74">
                <a:extLst>
                  <a:ext uri="{FF2B5EF4-FFF2-40B4-BE49-F238E27FC236}">
                    <a16:creationId xmlns:a16="http://schemas.microsoft.com/office/drawing/2014/main" id="{EB820F08-336C-E145-9203-741FFFE2B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5" y="0"/>
                <a:ext cx="137795" cy="137795"/>
              </a:xfrm>
              <a:prstGeom prst="rect">
                <a:avLst/>
              </a:prstGeom>
            </p:spPr>
          </p:pic>
          <p:pic>
            <p:nvPicPr>
              <p:cNvPr id="76" name="Picture 75">
                <a:extLst>
                  <a:ext uri="{FF2B5EF4-FFF2-40B4-BE49-F238E27FC236}">
                    <a16:creationId xmlns:a16="http://schemas.microsoft.com/office/drawing/2014/main" id="{FB5B522A-9D92-9844-BFED-152FEC759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01" y="0"/>
                <a:ext cx="137795" cy="137795"/>
              </a:xfrm>
              <a:prstGeom prst="rect">
                <a:avLst/>
              </a:prstGeom>
            </p:spPr>
          </p:pic>
          <p:pic>
            <p:nvPicPr>
              <p:cNvPr id="77" name="Picture 76">
                <a:extLst>
                  <a:ext uri="{FF2B5EF4-FFF2-40B4-BE49-F238E27FC236}">
                    <a16:creationId xmlns:a16="http://schemas.microsoft.com/office/drawing/2014/main" id="{D4450955-8EC9-0643-8E6A-038BE2A175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84" y="0"/>
                <a:ext cx="137795" cy="137795"/>
              </a:xfrm>
              <a:prstGeom prst="rect">
                <a:avLst/>
              </a:prstGeom>
            </p:spPr>
          </p:pic>
          <p:pic>
            <p:nvPicPr>
              <p:cNvPr id="78" name="Picture 77">
                <a:extLst>
                  <a:ext uri="{FF2B5EF4-FFF2-40B4-BE49-F238E27FC236}">
                    <a16:creationId xmlns:a16="http://schemas.microsoft.com/office/drawing/2014/main" id="{3375D32E-5D6A-B74E-9AE5-98195D6F7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42"/>
                <a:ext cx="137795" cy="137795"/>
              </a:xfrm>
              <a:prstGeom prst="rect">
                <a:avLst/>
              </a:prstGeom>
            </p:spPr>
          </p:pic>
        </p:grpSp>
      </p:grpSp>
      <p:pic>
        <p:nvPicPr>
          <p:cNvPr id="94" name="Picture 93">
            <a:extLst>
              <a:ext uri="{FF2B5EF4-FFF2-40B4-BE49-F238E27FC236}">
                <a16:creationId xmlns:a16="http://schemas.microsoft.com/office/drawing/2014/main" id="{77130F9D-3739-3C49-B4EC-BEC935206D10}"/>
              </a:ext>
            </a:extLst>
          </p:cNvPr>
          <p:cNvPicPr>
            <a:picLocks noChangeAspect="1"/>
          </p:cNvPicPr>
          <p:nvPr/>
        </p:nvPicPr>
        <p:blipFill rotWithShape="1">
          <a:blip r:embed="rId6"/>
          <a:srcRect l="6293" t="5842" r="5675" b="5387"/>
          <a:stretch/>
        </p:blipFill>
        <p:spPr>
          <a:xfrm>
            <a:off x="2034188" y="2621910"/>
            <a:ext cx="2136806" cy="2154741"/>
          </a:xfrm>
          <a:prstGeom prst="rect">
            <a:avLst/>
          </a:prstGeom>
        </p:spPr>
      </p:pic>
      <p:sp>
        <p:nvSpPr>
          <p:cNvPr id="95" name="Rectangle 94">
            <a:extLst>
              <a:ext uri="{FF2B5EF4-FFF2-40B4-BE49-F238E27FC236}">
                <a16:creationId xmlns:a16="http://schemas.microsoft.com/office/drawing/2014/main" id="{6DE29990-2C9F-194F-B2AF-E095AA64C9BF}"/>
              </a:ext>
            </a:extLst>
          </p:cNvPr>
          <p:cNvSpPr/>
          <p:nvPr/>
        </p:nvSpPr>
        <p:spPr>
          <a:xfrm>
            <a:off x="1266739" y="196884"/>
            <a:ext cx="6326472" cy="973123"/>
          </a:xfrm>
          <a:prstGeom prst="rect">
            <a:avLst/>
          </a:prstGeom>
          <a:solidFill>
            <a:srgbClr val="6A5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Personalized Interventions</a:t>
            </a:r>
          </a:p>
        </p:txBody>
      </p:sp>
      <p:sp>
        <p:nvSpPr>
          <p:cNvPr id="96" name="Rectangle 95">
            <a:extLst>
              <a:ext uri="{FF2B5EF4-FFF2-40B4-BE49-F238E27FC236}">
                <a16:creationId xmlns:a16="http://schemas.microsoft.com/office/drawing/2014/main" id="{AB5FDCE1-6543-7943-937A-B890560DADE3}"/>
              </a:ext>
            </a:extLst>
          </p:cNvPr>
          <p:cNvSpPr/>
          <p:nvPr/>
        </p:nvSpPr>
        <p:spPr>
          <a:xfrm>
            <a:off x="656365" y="5278775"/>
            <a:ext cx="7831270" cy="1266738"/>
          </a:xfrm>
          <a:prstGeom prst="rect">
            <a:avLst/>
          </a:prstGeom>
          <a:solidFill>
            <a:srgbClr val="6A51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Neue" panose="02000503000000020004" pitchFamily="2" charset="0"/>
                <a:ea typeface="Helvetica Neue" panose="02000503000000020004" pitchFamily="2" charset="0"/>
                <a:cs typeface="Helvetica Neue" panose="02000503000000020004" pitchFamily="2" charset="0"/>
              </a:rPr>
              <a:t>Our Approach: Idiographic Network Profiles</a:t>
            </a:r>
          </a:p>
          <a:p>
            <a:pPr algn="ctr"/>
            <a:r>
              <a:rPr lang="en-US" sz="2000" b="1">
                <a:latin typeface="Helvetica Neue" panose="02000503000000020004" pitchFamily="2" charset="0"/>
                <a:ea typeface="Helvetica Neue" panose="02000503000000020004" pitchFamily="2" charset="0"/>
                <a:cs typeface="Helvetica Neue" panose="02000503000000020004" pitchFamily="2" charset="0"/>
              </a:rPr>
              <a:t>(Specific Personality-Behavior links good/bad)</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6611870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7E0B6616-7C62-554E-A9DD-DAFB7D02C595}"/>
              </a:ext>
            </a:extLst>
          </p:cNvPr>
          <p:cNvGraphicFramePr>
            <a:graphicFrameLocks noGrp="1"/>
          </p:cNvGraphicFramePr>
          <p:nvPr/>
        </p:nvGraphicFramePr>
        <p:xfrm>
          <a:off x="713014" y="1318467"/>
          <a:ext cx="8098972" cy="4779865"/>
        </p:xfrm>
        <a:graphic>
          <a:graphicData uri="http://schemas.openxmlformats.org/drawingml/2006/table">
            <a:tbl>
              <a:tblPr firstRow="1" bandRow="1">
                <a:tableStyleId>{5C22544A-7EE6-4342-B048-85BDC9FD1C3A}</a:tableStyleId>
              </a:tblPr>
              <a:tblGrid>
                <a:gridCol w="690466">
                  <a:extLst>
                    <a:ext uri="{9D8B030D-6E8A-4147-A177-3AD203B41FA5}">
                      <a16:colId xmlns:a16="http://schemas.microsoft.com/office/drawing/2014/main" val="1701632102"/>
                    </a:ext>
                  </a:extLst>
                </a:gridCol>
                <a:gridCol w="3704253">
                  <a:extLst>
                    <a:ext uri="{9D8B030D-6E8A-4147-A177-3AD203B41FA5}">
                      <a16:colId xmlns:a16="http://schemas.microsoft.com/office/drawing/2014/main" val="1044549766"/>
                    </a:ext>
                  </a:extLst>
                </a:gridCol>
                <a:gridCol w="3704253">
                  <a:extLst>
                    <a:ext uri="{9D8B030D-6E8A-4147-A177-3AD203B41FA5}">
                      <a16:colId xmlns:a16="http://schemas.microsoft.com/office/drawing/2014/main" val="3161304761"/>
                    </a:ext>
                  </a:extLst>
                </a:gridCol>
              </a:tblGrid>
              <a:tr h="697259">
                <a:tc>
                  <a:txBody>
                    <a:bodyPr/>
                    <a:lstStyle/>
                    <a:p>
                      <a:endParaRPr lang="en-US" dirty="0"/>
                    </a:p>
                  </a:txBody>
                  <a:tcPr>
                    <a:noFill/>
                  </a:tcPr>
                </a:tc>
                <a:tc>
                  <a:txBody>
                    <a:bodyPr/>
                    <a:lstStyle/>
                    <a:p>
                      <a:pPr algn="ctr"/>
                      <a:endParaRPr lang="en-US" sz="3600" dirty="0">
                        <a:solidFill>
                          <a:srgbClr val="0132DB"/>
                        </a:solidFill>
                      </a:endParaRPr>
                    </a:p>
                  </a:txBody>
                  <a:tcPr>
                    <a:lnB w="12700" cap="flat" cmpd="sng" algn="ctr">
                      <a:noFill/>
                      <a:prstDash val="solid"/>
                      <a:round/>
                      <a:headEnd type="none" w="med" len="med"/>
                      <a:tailEnd type="none" w="med" len="med"/>
                    </a:lnB>
                    <a:noFill/>
                  </a:tcPr>
                </a:tc>
                <a:tc>
                  <a:txBody>
                    <a:bodyPr/>
                    <a:lstStyle/>
                    <a:p>
                      <a:pPr algn="ctr"/>
                      <a:endParaRPr lang="en-US" b="1" dirty="0">
                        <a:solidFill>
                          <a:srgbClr val="7030A0"/>
                        </a:solidFill>
                      </a:endParaRPr>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3276434449"/>
                  </a:ext>
                </a:extLst>
              </a:tr>
              <a:tr h="2041303">
                <a:tc>
                  <a:txBody>
                    <a:bodyPr/>
                    <a:lstStyle/>
                    <a:p>
                      <a:endParaRPr lang="en-US" dirty="0"/>
                    </a:p>
                  </a:txBody>
                  <a:tcPr>
                    <a:lnR w="12700" cap="flat" cmpd="sng" algn="ctr">
                      <a:noFill/>
                      <a:prstDash val="solid"/>
                      <a:round/>
                      <a:headEnd type="none" w="med" len="med"/>
                      <a:tailEnd type="none" w="med" len="med"/>
                    </a:lnR>
                    <a:noFill/>
                  </a:tcPr>
                </a:tc>
                <a:tc>
                  <a:txBody>
                    <a:bodyPr/>
                    <a:lstStyle/>
                    <a:p>
                      <a:endParaRPr lang="en-US" dirty="0"/>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00B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979785"/>
                  </a:ext>
                </a:extLst>
              </a:tr>
              <a:tr h="2041303">
                <a:tc>
                  <a:txBody>
                    <a:bodyPr/>
                    <a:lstStyle/>
                    <a:p>
                      <a:endParaRPr lang="en-US"/>
                    </a:p>
                  </a:txBody>
                  <a:tcPr>
                    <a:lnR w="12700" cap="flat" cmpd="sng" algn="ctr">
                      <a:noFill/>
                      <a:prstDash val="solid"/>
                      <a:round/>
                      <a:headEnd type="none" w="med" len="med"/>
                      <a:tailEnd type="none" w="med" len="med"/>
                    </a:lnR>
                    <a:noFill/>
                  </a:tcPr>
                </a:tc>
                <a:tc>
                  <a:txBody>
                    <a:bodyPr/>
                    <a:lstStyle/>
                    <a:p>
                      <a:endParaRPr lang="en-US" dirty="0"/>
                    </a:p>
                  </a:txBody>
                  <a:tcPr>
                    <a:lnL w="12700" cap="flat" cmpd="sng" algn="ctr">
                      <a:no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solidFill>
                        <a:srgbClr val="00B05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18682"/>
                  </a:ext>
                </a:extLst>
              </a:tr>
            </a:tbl>
          </a:graphicData>
        </a:graphic>
      </p:graphicFrame>
      <p:pic>
        <p:nvPicPr>
          <p:cNvPr id="11" name="Picture 10">
            <a:extLst>
              <a:ext uri="{FF2B5EF4-FFF2-40B4-BE49-F238E27FC236}">
                <a16:creationId xmlns:a16="http://schemas.microsoft.com/office/drawing/2014/main" id="{AB4DCECE-B5B7-5843-AEEC-01FA9049A20B}"/>
              </a:ext>
            </a:extLst>
          </p:cNvPr>
          <p:cNvPicPr>
            <a:picLocks noChangeAspect="1"/>
          </p:cNvPicPr>
          <p:nvPr/>
        </p:nvPicPr>
        <p:blipFill rotWithShape="1">
          <a:blip r:embed="rId3"/>
          <a:srcRect l="6293" t="5842" r="5675" b="5387"/>
          <a:stretch/>
        </p:blipFill>
        <p:spPr>
          <a:xfrm>
            <a:off x="5353973" y="4280284"/>
            <a:ext cx="1511446" cy="1524133"/>
          </a:xfrm>
          <a:prstGeom prst="rect">
            <a:avLst/>
          </a:prstGeom>
        </p:spPr>
      </p:pic>
      <p:pic>
        <p:nvPicPr>
          <p:cNvPr id="15" name="Picture 14" descr="A screenshot of a cell phone&#13;&#10;&#13;&#10;Description automatically generated">
            <a:extLst>
              <a:ext uri="{FF2B5EF4-FFF2-40B4-BE49-F238E27FC236}">
                <a16:creationId xmlns:a16="http://schemas.microsoft.com/office/drawing/2014/main" id="{FEE5CAC7-6627-7C4B-8CF4-249828B8A3D3}"/>
              </a:ext>
            </a:extLst>
          </p:cNvPr>
          <p:cNvPicPr>
            <a:picLocks noChangeAspect="1"/>
          </p:cNvPicPr>
          <p:nvPr/>
        </p:nvPicPr>
        <p:blipFill>
          <a:blip r:embed="rId4"/>
          <a:stretch>
            <a:fillRect/>
          </a:stretch>
        </p:blipFill>
        <p:spPr>
          <a:xfrm>
            <a:off x="1664851" y="2051623"/>
            <a:ext cx="1253089" cy="1898619"/>
          </a:xfrm>
          <a:prstGeom prst="rect">
            <a:avLst/>
          </a:prstGeom>
        </p:spPr>
      </p:pic>
      <p:pic>
        <p:nvPicPr>
          <p:cNvPr id="16" name="Picture 15" descr="A screenshot of a cell phone&#13;&#10;&#13;&#10;Description automatically generated">
            <a:extLst>
              <a:ext uri="{FF2B5EF4-FFF2-40B4-BE49-F238E27FC236}">
                <a16:creationId xmlns:a16="http://schemas.microsoft.com/office/drawing/2014/main" id="{2CF5CDAD-D975-F746-8454-2B49151CA46A}"/>
              </a:ext>
            </a:extLst>
          </p:cNvPr>
          <p:cNvPicPr>
            <a:picLocks noChangeAspect="1"/>
          </p:cNvPicPr>
          <p:nvPr/>
        </p:nvPicPr>
        <p:blipFill>
          <a:blip r:embed="rId4"/>
          <a:stretch>
            <a:fillRect/>
          </a:stretch>
        </p:blipFill>
        <p:spPr>
          <a:xfrm>
            <a:off x="5353973" y="2051623"/>
            <a:ext cx="1253089" cy="1898619"/>
          </a:xfrm>
          <a:prstGeom prst="rect">
            <a:avLst/>
          </a:prstGeom>
        </p:spPr>
      </p:pic>
      <p:sp>
        <p:nvSpPr>
          <p:cNvPr id="17" name="Rectangle 16">
            <a:extLst>
              <a:ext uri="{FF2B5EF4-FFF2-40B4-BE49-F238E27FC236}">
                <a16:creationId xmlns:a16="http://schemas.microsoft.com/office/drawing/2014/main" id="{97AD35B7-59AF-6B44-AC20-021F96886FEA}"/>
              </a:ext>
            </a:extLst>
          </p:cNvPr>
          <p:cNvSpPr/>
          <p:nvPr/>
        </p:nvSpPr>
        <p:spPr>
          <a:xfrm>
            <a:off x="1362129" y="1318467"/>
            <a:ext cx="3527371" cy="599233"/>
          </a:xfrm>
          <a:prstGeom prst="rect">
            <a:avLst/>
          </a:prstGeom>
          <a:solidFill>
            <a:srgbClr val="01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Procrastination</a:t>
            </a:r>
          </a:p>
        </p:txBody>
      </p:sp>
      <p:sp>
        <p:nvSpPr>
          <p:cNvPr id="18" name="Rectangle 17">
            <a:extLst>
              <a:ext uri="{FF2B5EF4-FFF2-40B4-BE49-F238E27FC236}">
                <a16:creationId xmlns:a16="http://schemas.microsoft.com/office/drawing/2014/main" id="{18062ADF-A7C5-DF4B-B93B-3975F3B3A74B}"/>
              </a:ext>
            </a:extLst>
          </p:cNvPr>
          <p:cNvSpPr/>
          <p:nvPr/>
        </p:nvSpPr>
        <p:spPr>
          <a:xfrm>
            <a:off x="5284615" y="1318467"/>
            <a:ext cx="3527371" cy="599233"/>
          </a:xfrm>
          <a:prstGeom prst="rect">
            <a:avLst/>
          </a:prstGeom>
          <a:solidFill>
            <a:srgbClr val="01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Loneliness</a:t>
            </a:r>
          </a:p>
        </p:txBody>
      </p:sp>
      <p:sp>
        <p:nvSpPr>
          <p:cNvPr id="19" name="Rectangle 18">
            <a:extLst>
              <a:ext uri="{FF2B5EF4-FFF2-40B4-BE49-F238E27FC236}">
                <a16:creationId xmlns:a16="http://schemas.microsoft.com/office/drawing/2014/main" id="{FD0DBB78-3F28-8D4C-A207-1A40828C5B51}"/>
              </a:ext>
            </a:extLst>
          </p:cNvPr>
          <p:cNvSpPr/>
          <p:nvPr/>
        </p:nvSpPr>
        <p:spPr>
          <a:xfrm rot="16200000">
            <a:off x="16383" y="2719288"/>
            <a:ext cx="1934560" cy="59923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Trait</a:t>
            </a:r>
          </a:p>
        </p:txBody>
      </p:sp>
      <p:sp>
        <p:nvSpPr>
          <p:cNvPr id="20" name="Rectangle 19">
            <a:extLst>
              <a:ext uri="{FF2B5EF4-FFF2-40B4-BE49-F238E27FC236}">
                <a16:creationId xmlns:a16="http://schemas.microsoft.com/office/drawing/2014/main" id="{67A4FC92-FAF0-AC45-9EFD-4EB93A424B9E}"/>
              </a:ext>
            </a:extLst>
          </p:cNvPr>
          <p:cNvSpPr/>
          <p:nvPr/>
        </p:nvSpPr>
        <p:spPr>
          <a:xfrm rot="16200000">
            <a:off x="16382" y="4879283"/>
            <a:ext cx="1934559" cy="59923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Network</a:t>
            </a:r>
          </a:p>
        </p:txBody>
      </p:sp>
      <p:sp>
        <p:nvSpPr>
          <p:cNvPr id="21" name="Rectangle 20">
            <a:extLst>
              <a:ext uri="{FF2B5EF4-FFF2-40B4-BE49-F238E27FC236}">
                <a16:creationId xmlns:a16="http://schemas.microsoft.com/office/drawing/2014/main" id="{5D7244DD-69E3-4443-8FBF-38FB0396D493}"/>
              </a:ext>
            </a:extLst>
          </p:cNvPr>
          <p:cNvSpPr/>
          <p:nvPr/>
        </p:nvSpPr>
        <p:spPr>
          <a:xfrm>
            <a:off x="1362129" y="719234"/>
            <a:ext cx="7449857" cy="59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132DB"/>
                </a:solidFill>
              </a:rPr>
              <a:t>Target Behavior</a:t>
            </a:r>
          </a:p>
        </p:txBody>
      </p:sp>
      <p:sp>
        <p:nvSpPr>
          <p:cNvPr id="22" name="Rectangle 21">
            <a:extLst>
              <a:ext uri="{FF2B5EF4-FFF2-40B4-BE49-F238E27FC236}">
                <a16:creationId xmlns:a16="http://schemas.microsoft.com/office/drawing/2014/main" id="{BC7F3830-FB17-1B42-9987-8EAA927ACC54}"/>
              </a:ext>
            </a:extLst>
          </p:cNvPr>
          <p:cNvSpPr/>
          <p:nvPr/>
        </p:nvSpPr>
        <p:spPr>
          <a:xfrm rot="16200000">
            <a:off x="-1747662" y="3799283"/>
            <a:ext cx="4094557" cy="599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7030A0"/>
                </a:solidFill>
              </a:rPr>
              <a:t>Feedback</a:t>
            </a:r>
          </a:p>
        </p:txBody>
      </p:sp>
      <p:pic>
        <p:nvPicPr>
          <p:cNvPr id="2" name="Picture 1">
            <a:extLst>
              <a:ext uri="{FF2B5EF4-FFF2-40B4-BE49-F238E27FC236}">
                <a16:creationId xmlns:a16="http://schemas.microsoft.com/office/drawing/2014/main" id="{78F8AB40-0794-834F-817C-FD4C4F13D9E9}"/>
              </a:ext>
            </a:extLst>
          </p:cNvPr>
          <p:cNvPicPr>
            <a:picLocks noChangeAspect="1"/>
          </p:cNvPicPr>
          <p:nvPr/>
        </p:nvPicPr>
        <p:blipFill>
          <a:blip r:embed="rId5"/>
          <a:stretch>
            <a:fillRect/>
          </a:stretch>
        </p:blipFill>
        <p:spPr>
          <a:xfrm>
            <a:off x="3024608" y="2356615"/>
            <a:ext cx="1945092" cy="1294994"/>
          </a:xfrm>
          <a:prstGeom prst="rect">
            <a:avLst/>
          </a:prstGeom>
        </p:spPr>
      </p:pic>
      <p:pic>
        <p:nvPicPr>
          <p:cNvPr id="23" name="Picture 22">
            <a:extLst>
              <a:ext uri="{FF2B5EF4-FFF2-40B4-BE49-F238E27FC236}">
                <a16:creationId xmlns:a16="http://schemas.microsoft.com/office/drawing/2014/main" id="{D1CBB24D-1FA1-B248-BAA2-09852B17B30B}"/>
              </a:ext>
            </a:extLst>
          </p:cNvPr>
          <p:cNvPicPr>
            <a:picLocks noChangeAspect="1"/>
          </p:cNvPicPr>
          <p:nvPr/>
        </p:nvPicPr>
        <p:blipFill>
          <a:blip r:embed="rId5"/>
          <a:stretch>
            <a:fillRect/>
          </a:stretch>
        </p:blipFill>
        <p:spPr>
          <a:xfrm>
            <a:off x="3114669" y="4415888"/>
            <a:ext cx="1945092" cy="1294994"/>
          </a:xfrm>
          <a:prstGeom prst="rect">
            <a:avLst/>
          </a:prstGeom>
        </p:spPr>
      </p:pic>
      <p:pic>
        <p:nvPicPr>
          <p:cNvPr id="14" name="Picture 13">
            <a:extLst>
              <a:ext uri="{FF2B5EF4-FFF2-40B4-BE49-F238E27FC236}">
                <a16:creationId xmlns:a16="http://schemas.microsoft.com/office/drawing/2014/main" id="{31C601DE-4356-4847-9D95-19C061CB7079}"/>
              </a:ext>
            </a:extLst>
          </p:cNvPr>
          <p:cNvPicPr>
            <a:picLocks noChangeAspect="1"/>
          </p:cNvPicPr>
          <p:nvPr/>
        </p:nvPicPr>
        <p:blipFill rotWithShape="1">
          <a:blip r:embed="rId3"/>
          <a:srcRect l="6293" t="5842" r="5675" b="5387"/>
          <a:stretch/>
        </p:blipFill>
        <p:spPr>
          <a:xfrm>
            <a:off x="1664851" y="4280284"/>
            <a:ext cx="1511446" cy="1524133"/>
          </a:xfrm>
          <a:prstGeom prst="rect">
            <a:avLst/>
          </a:prstGeom>
        </p:spPr>
      </p:pic>
      <p:pic>
        <p:nvPicPr>
          <p:cNvPr id="3" name="Picture 2">
            <a:extLst>
              <a:ext uri="{FF2B5EF4-FFF2-40B4-BE49-F238E27FC236}">
                <a16:creationId xmlns:a16="http://schemas.microsoft.com/office/drawing/2014/main" id="{B98598E8-1972-234E-8D51-2FEB0C49800A}"/>
              </a:ext>
            </a:extLst>
          </p:cNvPr>
          <p:cNvPicPr>
            <a:picLocks noChangeAspect="1"/>
          </p:cNvPicPr>
          <p:nvPr/>
        </p:nvPicPr>
        <p:blipFill>
          <a:blip r:embed="rId6"/>
          <a:stretch>
            <a:fillRect/>
          </a:stretch>
        </p:blipFill>
        <p:spPr>
          <a:xfrm flipH="1">
            <a:off x="7116183" y="2125881"/>
            <a:ext cx="1589431" cy="1589431"/>
          </a:xfrm>
          <a:prstGeom prst="rect">
            <a:avLst/>
          </a:prstGeom>
        </p:spPr>
      </p:pic>
      <p:pic>
        <p:nvPicPr>
          <p:cNvPr id="24" name="Picture 23">
            <a:extLst>
              <a:ext uri="{FF2B5EF4-FFF2-40B4-BE49-F238E27FC236}">
                <a16:creationId xmlns:a16="http://schemas.microsoft.com/office/drawing/2014/main" id="{3C29FA0C-5541-CA4B-A9AD-1F54748E1CAC}"/>
              </a:ext>
            </a:extLst>
          </p:cNvPr>
          <p:cNvPicPr>
            <a:picLocks noChangeAspect="1"/>
          </p:cNvPicPr>
          <p:nvPr/>
        </p:nvPicPr>
        <p:blipFill>
          <a:blip r:embed="rId6"/>
          <a:stretch>
            <a:fillRect/>
          </a:stretch>
        </p:blipFill>
        <p:spPr>
          <a:xfrm flipH="1">
            <a:off x="7043987" y="4211620"/>
            <a:ext cx="1589431" cy="1589431"/>
          </a:xfrm>
          <a:prstGeom prst="rect">
            <a:avLst/>
          </a:prstGeom>
        </p:spPr>
      </p:pic>
    </p:spTree>
    <p:extLst>
      <p:ext uri="{BB962C8B-B14F-4D97-AF65-F5344CB8AC3E}">
        <p14:creationId xmlns:p14="http://schemas.microsoft.com/office/powerpoint/2010/main" val="118551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717CD4-EEA7-FC41-977B-E669C384B672}"/>
              </a:ext>
            </a:extLst>
          </p:cNvPr>
          <p:cNvPicPr>
            <a:picLocks noChangeAspect="1"/>
          </p:cNvPicPr>
          <p:nvPr/>
        </p:nvPicPr>
        <p:blipFill>
          <a:blip r:embed="rId3"/>
          <a:stretch>
            <a:fillRect/>
          </a:stretch>
        </p:blipFill>
        <p:spPr>
          <a:xfrm>
            <a:off x="5802993" y="1535053"/>
            <a:ext cx="2531110" cy="5062220"/>
          </a:xfrm>
          <a:prstGeom prst="rect">
            <a:avLst/>
          </a:prstGeom>
        </p:spPr>
      </p:pic>
      <p:pic>
        <p:nvPicPr>
          <p:cNvPr id="4" name="Picture 3">
            <a:extLst>
              <a:ext uri="{FF2B5EF4-FFF2-40B4-BE49-F238E27FC236}">
                <a16:creationId xmlns:a16="http://schemas.microsoft.com/office/drawing/2014/main" id="{93D9E8D8-2E1A-1748-AF00-96B31185C6FC}"/>
              </a:ext>
            </a:extLst>
          </p:cNvPr>
          <p:cNvPicPr>
            <a:picLocks noChangeAspect="1"/>
          </p:cNvPicPr>
          <p:nvPr/>
        </p:nvPicPr>
        <p:blipFill>
          <a:blip r:embed="rId4"/>
          <a:stretch>
            <a:fillRect/>
          </a:stretch>
        </p:blipFill>
        <p:spPr>
          <a:xfrm>
            <a:off x="590186" y="1959064"/>
            <a:ext cx="4269195" cy="4269195"/>
          </a:xfrm>
          <a:prstGeom prst="rect">
            <a:avLst/>
          </a:prstGeom>
        </p:spPr>
      </p:pic>
      <p:graphicFrame>
        <p:nvGraphicFramePr>
          <p:cNvPr id="8" name="Table 7">
            <a:extLst>
              <a:ext uri="{FF2B5EF4-FFF2-40B4-BE49-F238E27FC236}">
                <a16:creationId xmlns:a16="http://schemas.microsoft.com/office/drawing/2014/main" id="{A129D1A4-C2CE-D04A-869A-D40DE463B42B}"/>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sp>
        <p:nvSpPr>
          <p:cNvPr id="2" name="Rectangle 1">
            <a:extLst>
              <a:ext uri="{FF2B5EF4-FFF2-40B4-BE49-F238E27FC236}">
                <a16:creationId xmlns:a16="http://schemas.microsoft.com/office/drawing/2014/main" id="{7B6E0B18-ADCE-D349-ABCD-B187FD056167}"/>
              </a:ext>
            </a:extLst>
          </p:cNvPr>
          <p:cNvSpPr/>
          <p:nvPr/>
        </p:nvSpPr>
        <p:spPr>
          <a:xfrm rot="16200000">
            <a:off x="3175423" y="3658143"/>
            <a:ext cx="4750662" cy="504481"/>
          </a:xfrm>
          <a:prstGeom prst="rect">
            <a:avLst/>
          </a:prstGeom>
          <a:solidFill>
            <a:srgbClr val="01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Edges</a:t>
            </a:r>
          </a:p>
        </p:txBody>
      </p:sp>
    </p:spTree>
    <p:extLst>
      <p:ext uri="{BB962C8B-B14F-4D97-AF65-F5344CB8AC3E}">
        <p14:creationId xmlns:p14="http://schemas.microsoft.com/office/powerpoint/2010/main" val="218301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717CD4-EEA7-FC41-977B-E669C384B672}"/>
              </a:ext>
            </a:extLst>
          </p:cNvPr>
          <p:cNvPicPr>
            <a:picLocks noChangeAspect="1"/>
          </p:cNvPicPr>
          <p:nvPr/>
        </p:nvPicPr>
        <p:blipFill>
          <a:blip r:embed="rId3"/>
          <a:stretch>
            <a:fillRect/>
          </a:stretch>
        </p:blipFill>
        <p:spPr>
          <a:xfrm>
            <a:off x="5802993" y="1535053"/>
            <a:ext cx="2531110" cy="5062220"/>
          </a:xfrm>
          <a:prstGeom prst="rect">
            <a:avLst/>
          </a:prstGeom>
        </p:spPr>
      </p:pic>
      <p:pic>
        <p:nvPicPr>
          <p:cNvPr id="4" name="Picture 3">
            <a:extLst>
              <a:ext uri="{FF2B5EF4-FFF2-40B4-BE49-F238E27FC236}">
                <a16:creationId xmlns:a16="http://schemas.microsoft.com/office/drawing/2014/main" id="{93D9E8D8-2E1A-1748-AF00-96B31185C6FC}"/>
              </a:ext>
            </a:extLst>
          </p:cNvPr>
          <p:cNvPicPr>
            <a:picLocks noChangeAspect="1"/>
          </p:cNvPicPr>
          <p:nvPr/>
        </p:nvPicPr>
        <p:blipFill>
          <a:blip r:embed="rId4"/>
          <a:stretch>
            <a:fillRect/>
          </a:stretch>
        </p:blipFill>
        <p:spPr>
          <a:xfrm>
            <a:off x="590186" y="1959064"/>
            <a:ext cx="4269195" cy="4269195"/>
          </a:xfrm>
          <a:prstGeom prst="rect">
            <a:avLst/>
          </a:prstGeom>
        </p:spPr>
      </p:pic>
      <p:graphicFrame>
        <p:nvGraphicFramePr>
          <p:cNvPr id="8" name="Table 7">
            <a:extLst>
              <a:ext uri="{FF2B5EF4-FFF2-40B4-BE49-F238E27FC236}">
                <a16:creationId xmlns:a16="http://schemas.microsoft.com/office/drawing/2014/main" id="{A129D1A4-C2CE-D04A-869A-D40DE463B42B}"/>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sp>
        <p:nvSpPr>
          <p:cNvPr id="10" name="Rectangle 9">
            <a:extLst>
              <a:ext uri="{FF2B5EF4-FFF2-40B4-BE49-F238E27FC236}">
                <a16:creationId xmlns:a16="http://schemas.microsoft.com/office/drawing/2014/main" id="{D515E72D-C6BB-1142-90A8-8DF570DF7063}"/>
              </a:ext>
            </a:extLst>
          </p:cNvPr>
          <p:cNvSpPr/>
          <p:nvPr/>
        </p:nvSpPr>
        <p:spPr>
          <a:xfrm>
            <a:off x="6020475" y="5672517"/>
            <a:ext cx="2064160" cy="555743"/>
          </a:xfrm>
          <a:prstGeom prst="rect">
            <a:avLst/>
          </a:prstGeom>
          <a:solidFill>
            <a:srgbClr val="FFFDB3">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C98B58-0459-6747-A826-BA2FA5B5C5ED}"/>
              </a:ext>
            </a:extLst>
          </p:cNvPr>
          <p:cNvSpPr/>
          <p:nvPr/>
        </p:nvSpPr>
        <p:spPr>
          <a:xfrm>
            <a:off x="4244061" y="5694759"/>
            <a:ext cx="1665604" cy="5826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Procrastination-Personality</a:t>
            </a:r>
          </a:p>
        </p:txBody>
      </p:sp>
      <p:sp>
        <p:nvSpPr>
          <p:cNvPr id="9" name="Rectangle 8">
            <a:extLst>
              <a:ext uri="{FF2B5EF4-FFF2-40B4-BE49-F238E27FC236}">
                <a16:creationId xmlns:a16="http://schemas.microsoft.com/office/drawing/2014/main" id="{A870D6DE-F70A-634E-8C69-4E9FFF5CE072}"/>
              </a:ext>
            </a:extLst>
          </p:cNvPr>
          <p:cNvSpPr/>
          <p:nvPr/>
        </p:nvSpPr>
        <p:spPr>
          <a:xfrm rot="16200000">
            <a:off x="3716647" y="3419109"/>
            <a:ext cx="4042788" cy="343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Personality-Personality</a:t>
            </a:r>
          </a:p>
        </p:txBody>
      </p:sp>
    </p:spTree>
    <p:extLst>
      <p:ext uri="{BB962C8B-B14F-4D97-AF65-F5344CB8AC3E}">
        <p14:creationId xmlns:p14="http://schemas.microsoft.com/office/powerpoint/2010/main" val="273052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E5C0E1-16BC-B54A-A356-E2947F54BB00}"/>
              </a:ext>
            </a:extLst>
          </p:cNvPr>
          <p:cNvPicPr>
            <a:picLocks noChangeAspect="1"/>
          </p:cNvPicPr>
          <p:nvPr/>
        </p:nvPicPr>
        <p:blipFill>
          <a:blip r:embed="rId3"/>
          <a:stretch>
            <a:fillRect/>
          </a:stretch>
        </p:blipFill>
        <p:spPr>
          <a:xfrm>
            <a:off x="590187" y="1959065"/>
            <a:ext cx="4269195" cy="4269195"/>
          </a:xfrm>
          <a:prstGeom prst="rect">
            <a:avLst/>
          </a:prstGeom>
        </p:spPr>
      </p:pic>
      <p:pic>
        <p:nvPicPr>
          <p:cNvPr id="13" name="Picture 12">
            <a:extLst>
              <a:ext uri="{FF2B5EF4-FFF2-40B4-BE49-F238E27FC236}">
                <a16:creationId xmlns:a16="http://schemas.microsoft.com/office/drawing/2014/main" id="{EBEE0EBE-D905-D74E-8DBA-F4517C06EF19}"/>
              </a:ext>
            </a:extLst>
          </p:cNvPr>
          <p:cNvPicPr>
            <a:picLocks noChangeAspect="1"/>
          </p:cNvPicPr>
          <p:nvPr/>
        </p:nvPicPr>
        <p:blipFill>
          <a:blip r:embed="rId4"/>
          <a:stretch>
            <a:fillRect/>
          </a:stretch>
        </p:blipFill>
        <p:spPr>
          <a:xfrm>
            <a:off x="5802993" y="1535053"/>
            <a:ext cx="2531110" cy="5062220"/>
          </a:xfrm>
          <a:prstGeom prst="rect">
            <a:avLst/>
          </a:prstGeom>
        </p:spPr>
      </p:pic>
      <p:graphicFrame>
        <p:nvGraphicFramePr>
          <p:cNvPr id="6" name="Table 5">
            <a:extLst>
              <a:ext uri="{FF2B5EF4-FFF2-40B4-BE49-F238E27FC236}">
                <a16:creationId xmlns:a16="http://schemas.microsoft.com/office/drawing/2014/main" id="{E1735F8C-522D-354C-A2E2-107C4B71B907}"/>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sp>
        <p:nvSpPr>
          <p:cNvPr id="7" name="Rectangle 6">
            <a:extLst>
              <a:ext uri="{FF2B5EF4-FFF2-40B4-BE49-F238E27FC236}">
                <a16:creationId xmlns:a16="http://schemas.microsoft.com/office/drawing/2014/main" id="{89B9BBE4-4D6A-A844-94CC-531B02A85CF6}"/>
              </a:ext>
            </a:extLst>
          </p:cNvPr>
          <p:cNvSpPr/>
          <p:nvPr/>
        </p:nvSpPr>
        <p:spPr>
          <a:xfrm>
            <a:off x="6020475" y="5672517"/>
            <a:ext cx="2064160" cy="555743"/>
          </a:xfrm>
          <a:prstGeom prst="rect">
            <a:avLst/>
          </a:prstGeom>
          <a:solidFill>
            <a:srgbClr val="FFFDB3">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243E04C-D2F4-2547-A4BC-539A1FD18CBD}"/>
              </a:ext>
            </a:extLst>
          </p:cNvPr>
          <p:cNvSpPr/>
          <p:nvPr/>
        </p:nvSpPr>
        <p:spPr>
          <a:xfrm>
            <a:off x="4244061" y="5694759"/>
            <a:ext cx="1665604" cy="5826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Procrastination-Personality</a:t>
            </a:r>
          </a:p>
        </p:txBody>
      </p:sp>
      <p:sp>
        <p:nvSpPr>
          <p:cNvPr id="9" name="Rectangle 8">
            <a:extLst>
              <a:ext uri="{FF2B5EF4-FFF2-40B4-BE49-F238E27FC236}">
                <a16:creationId xmlns:a16="http://schemas.microsoft.com/office/drawing/2014/main" id="{D76D2240-33F6-094C-A147-87F1D224796F}"/>
              </a:ext>
            </a:extLst>
          </p:cNvPr>
          <p:cNvSpPr/>
          <p:nvPr/>
        </p:nvSpPr>
        <p:spPr>
          <a:xfrm rot="16200000">
            <a:off x="3716647" y="3419109"/>
            <a:ext cx="4042788" cy="343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Personality-Personality</a:t>
            </a:r>
          </a:p>
        </p:txBody>
      </p:sp>
    </p:spTree>
    <p:extLst>
      <p:ext uri="{BB962C8B-B14F-4D97-AF65-F5344CB8AC3E}">
        <p14:creationId xmlns:p14="http://schemas.microsoft.com/office/powerpoint/2010/main" val="22185425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D3DC36-5379-0744-AA43-6C8FFF2CE463}"/>
              </a:ext>
            </a:extLst>
          </p:cNvPr>
          <p:cNvPicPr>
            <a:picLocks noChangeAspect="1"/>
          </p:cNvPicPr>
          <p:nvPr/>
        </p:nvPicPr>
        <p:blipFill>
          <a:blip r:embed="rId3"/>
          <a:stretch>
            <a:fillRect/>
          </a:stretch>
        </p:blipFill>
        <p:spPr>
          <a:xfrm>
            <a:off x="590186" y="1959064"/>
            <a:ext cx="4269195" cy="4269195"/>
          </a:xfrm>
          <a:prstGeom prst="rect">
            <a:avLst/>
          </a:prstGeom>
        </p:spPr>
      </p:pic>
      <p:pic>
        <p:nvPicPr>
          <p:cNvPr id="4" name="Picture 3">
            <a:extLst>
              <a:ext uri="{FF2B5EF4-FFF2-40B4-BE49-F238E27FC236}">
                <a16:creationId xmlns:a16="http://schemas.microsoft.com/office/drawing/2014/main" id="{B2E7E908-D8F6-C146-969B-455907A9F679}"/>
              </a:ext>
            </a:extLst>
          </p:cNvPr>
          <p:cNvPicPr>
            <a:picLocks noChangeAspect="1"/>
          </p:cNvPicPr>
          <p:nvPr/>
        </p:nvPicPr>
        <p:blipFill>
          <a:blip r:embed="rId4"/>
          <a:stretch>
            <a:fillRect/>
          </a:stretch>
        </p:blipFill>
        <p:spPr>
          <a:xfrm>
            <a:off x="5802993" y="1535053"/>
            <a:ext cx="2531110" cy="5062220"/>
          </a:xfrm>
          <a:prstGeom prst="rect">
            <a:avLst/>
          </a:prstGeom>
        </p:spPr>
      </p:pic>
      <p:graphicFrame>
        <p:nvGraphicFramePr>
          <p:cNvPr id="7" name="Table 6">
            <a:extLst>
              <a:ext uri="{FF2B5EF4-FFF2-40B4-BE49-F238E27FC236}">
                <a16:creationId xmlns:a16="http://schemas.microsoft.com/office/drawing/2014/main" id="{6891A74E-63FF-0C40-957E-748F143332BE}"/>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sp>
        <p:nvSpPr>
          <p:cNvPr id="5" name="Rectangle 4">
            <a:extLst>
              <a:ext uri="{FF2B5EF4-FFF2-40B4-BE49-F238E27FC236}">
                <a16:creationId xmlns:a16="http://schemas.microsoft.com/office/drawing/2014/main" id="{DD646798-7EE4-8C4D-B3FC-5776B17205AB}"/>
              </a:ext>
            </a:extLst>
          </p:cNvPr>
          <p:cNvSpPr/>
          <p:nvPr/>
        </p:nvSpPr>
        <p:spPr>
          <a:xfrm>
            <a:off x="6020475" y="5672517"/>
            <a:ext cx="2064160" cy="555743"/>
          </a:xfrm>
          <a:prstGeom prst="rect">
            <a:avLst/>
          </a:prstGeom>
          <a:solidFill>
            <a:srgbClr val="FFFDB3">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A5478E0-44FD-CE43-9BCE-971ACBCE5117}"/>
              </a:ext>
            </a:extLst>
          </p:cNvPr>
          <p:cNvSpPr/>
          <p:nvPr/>
        </p:nvSpPr>
        <p:spPr>
          <a:xfrm>
            <a:off x="4244061" y="5694759"/>
            <a:ext cx="1665604" cy="5826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Procrastination-Personality</a:t>
            </a:r>
          </a:p>
        </p:txBody>
      </p:sp>
      <p:sp>
        <p:nvSpPr>
          <p:cNvPr id="8" name="Rectangle 7">
            <a:extLst>
              <a:ext uri="{FF2B5EF4-FFF2-40B4-BE49-F238E27FC236}">
                <a16:creationId xmlns:a16="http://schemas.microsoft.com/office/drawing/2014/main" id="{554E6D51-50BF-8F47-ACA2-DB85F6276CB6}"/>
              </a:ext>
            </a:extLst>
          </p:cNvPr>
          <p:cNvSpPr/>
          <p:nvPr/>
        </p:nvSpPr>
        <p:spPr>
          <a:xfrm rot="16200000">
            <a:off x="3716647" y="3419109"/>
            <a:ext cx="4042788" cy="343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Personality-Personality</a:t>
            </a:r>
          </a:p>
        </p:txBody>
      </p:sp>
    </p:spTree>
    <p:extLst>
      <p:ext uri="{BB962C8B-B14F-4D97-AF65-F5344CB8AC3E}">
        <p14:creationId xmlns:p14="http://schemas.microsoft.com/office/powerpoint/2010/main" val="4673442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0BB00C-92DB-684C-BA65-878D0BEB7FA7}"/>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spTree>
    <p:extLst>
      <p:ext uri="{BB962C8B-B14F-4D97-AF65-F5344CB8AC3E}">
        <p14:creationId xmlns:p14="http://schemas.microsoft.com/office/powerpoint/2010/main" val="24546012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hlinkClick r:id="rId3"/>
            <a:extLst>
              <a:ext uri="{FF2B5EF4-FFF2-40B4-BE49-F238E27FC236}">
                <a16:creationId xmlns:a16="http://schemas.microsoft.com/office/drawing/2014/main" id="{C4369AA1-310B-6747-9F2A-730820F2B048}"/>
              </a:ext>
            </a:extLst>
          </p:cNvPr>
          <p:cNvPicPr>
            <a:picLocks noChangeAspect="1"/>
          </p:cNvPicPr>
          <p:nvPr/>
        </p:nvPicPr>
        <p:blipFill>
          <a:blip r:embed="rId4"/>
          <a:stretch>
            <a:fillRect/>
          </a:stretch>
        </p:blipFill>
        <p:spPr>
          <a:xfrm>
            <a:off x="91248" y="0"/>
            <a:ext cx="8961504" cy="6858000"/>
          </a:xfrm>
          <a:prstGeom prst="rect">
            <a:avLst/>
          </a:prstGeom>
        </p:spPr>
      </p:pic>
      <p:graphicFrame>
        <p:nvGraphicFramePr>
          <p:cNvPr id="11" name="Table 10">
            <a:extLst>
              <a:ext uri="{FF2B5EF4-FFF2-40B4-BE49-F238E27FC236}">
                <a16:creationId xmlns:a16="http://schemas.microsoft.com/office/drawing/2014/main" id="{900BB00C-92DB-684C-BA65-878D0BEB7FA7}"/>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spTree>
    <p:extLst>
      <p:ext uri="{BB962C8B-B14F-4D97-AF65-F5344CB8AC3E}">
        <p14:creationId xmlns:p14="http://schemas.microsoft.com/office/powerpoint/2010/main" val="248426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0432FF"/>
                </a:solidFill>
              </a:rPr>
              <a:t>Idiographic</a:t>
            </a:r>
          </a:p>
        </p:txBody>
      </p:sp>
      <p:pic>
        <p:nvPicPr>
          <p:cNvPr id="16" name="Picture 15"/>
          <p:cNvPicPr>
            <a:picLocks noChangeAspect="1"/>
          </p:cNvPicPr>
          <p:nvPr/>
        </p:nvPicPr>
        <p:blipFill>
          <a:blip r:embed="rId3"/>
          <a:stretch>
            <a:fillRect/>
          </a:stretch>
        </p:blipFill>
        <p:spPr>
          <a:xfrm>
            <a:off x="3586481" y="3139896"/>
            <a:ext cx="2019809" cy="2023110"/>
          </a:xfrm>
          <a:prstGeom prst="rect">
            <a:avLst/>
          </a:prstGeom>
        </p:spPr>
      </p:pic>
    </p:spTree>
    <p:extLst>
      <p:ext uri="{BB962C8B-B14F-4D97-AF65-F5344CB8AC3E}">
        <p14:creationId xmlns:p14="http://schemas.microsoft.com/office/powerpoint/2010/main" val="879479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98E388B-CE48-3942-B7A7-25CFDC69B3E4}"/>
              </a:ext>
            </a:extLst>
          </p:cNvPr>
          <p:cNvGrpSpPr/>
          <p:nvPr/>
        </p:nvGrpSpPr>
        <p:grpSpPr>
          <a:xfrm>
            <a:off x="1082565" y="2322440"/>
            <a:ext cx="3097793" cy="3285173"/>
            <a:chOff x="273268" y="2778320"/>
            <a:chExt cx="3097793" cy="3285173"/>
          </a:xfrm>
        </p:grpSpPr>
        <p:cxnSp>
          <p:nvCxnSpPr>
            <p:cNvPr id="12" name="Straight Connector 11">
              <a:extLst>
                <a:ext uri="{FF2B5EF4-FFF2-40B4-BE49-F238E27FC236}">
                  <a16:creationId xmlns:a16="http://schemas.microsoft.com/office/drawing/2014/main" id="{6EF571A9-87BC-D141-A59C-0DB31270DB3B}"/>
                </a:ext>
              </a:extLst>
            </p:cNvPr>
            <p:cNvCxnSpPr>
              <a:cxnSpLocks/>
            </p:cNvCxnSpPr>
            <p:nvPr/>
          </p:nvCxnSpPr>
          <p:spPr>
            <a:xfrm flipV="1">
              <a:off x="867628" y="3429000"/>
              <a:ext cx="1494440" cy="97279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003392-5170-434D-BEC2-81318EDFD3A5}"/>
                </a:ext>
              </a:extLst>
            </p:cNvPr>
            <p:cNvCxnSpPr>
              <a:cxnSpLocks/>
            </p:cNvCxnSpPr>
            <p:nvPr/>
          </p:nvCxnSpPr>
          <p:spPr>
            <a:xfrm>
              <a:off x="856263" y="4388374"/>
              <a:ext cx="1494440" cy="97279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65E3CDB-B907-9643-AED1-BE3987E20427}"/>
                </a:ext>
              </a:extLst>
            </p:cNvPr>
            <p:cNvSpPr/>
            <p:nvPr/>
          </p:nvSpPr>
          <p:spPr>
            <a:xfrm>
              <a:off x="273268" y="3864659"/>
              <a:ext cx="1188720" cy="1188720"/>
            </a:xfrm>
            <a:prstGeom prst="ellipse">
              <a:avLst/>
            </a:prstGeom>
            <a:solidFill>
              <a:srgbClr val="FFFD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ysClr val="windowText" lastClr="000000"/>
                  </a:solidFill>
                </a:rPr>
                <a:t>prcrst</a:t>
              </a:r>
              <a:endParaRPr lang="en-US" sz="2000" b="1" dirty="0">
                <a:solidFill>
                  <a:sysClr val="windowText" lastClr="000000"/>
                </a:solidFill>
              </a:endParaRPr>
            </a:p>
          </p:txBody>
        </p:sp>
        <p:grpSp>
          <p:nvGrpSpPr>
            <p:cNvPr id="16" name="Group 15">
              <a:extLst>
                <a:ext uri="{FF2B5EF4-FFF2-40B4-BE49-F238E27FC236}">
                  <a16:creationId xmlns:a16="http://schemas.microsoft.com/office/drawing/2014/main" id="{9E28E85E-FDDC-5E43-9E39-5C25FF676358}"/>
                </a:ext>
              </a:extLst>
            </p:cNvPr>
            <p:cNvGrpSpPr/>
            <p:nvPr/>
          </p:nvGrpSpPr>
          <p:grpSpPr>
            <a:xfrm>
              <a:off x="1374095" y="2778320"/>
              <a:ext cx="1996966" cy="1188720"/>
              <a:chOff x="1219724" y="2934494"/>
              <a:chExt cx="1996966" cy="1188720"/>
            </a:xfrm>
          </p:grpSpPr>
          <p:sp>
            <p:nvSpPr>
              <p:cNvPr id="7" name="Oval 6">
                <a:extLst>
                  <a:ext uri="{FF2B5EF4-FFF2-40B4-BE49-F238E27FC236}">
                    <a16:creationId xmlns:a16="http://schemas.microsoft.com/office/drawing/2014/main" id="{C4B5C99E-713C-B64C-8C22-A039C11B0C21}"/>
                  </a:ext>
                </a:extLst>
              </p:cNvPr>
              <p:cNvSpPr/>
              <p:nvPr/>
            </p:nvSpPr>
            <p:spPr>
              <a:xfrm>
                <a:off x="1613337" y="2934494"/>
                <a:ext cx="1188720" cy="1188720"/>
              </a:xfrm>
              <a:prstGeom prst="ellipse">
                <a:avLst/>
              </a:prstGeom>
              <a:solidFill>
                <a:srgbClr val="6A51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endParaRPr>
              </a:p>
            </p:txBody>
          </p:sp>
          <p:sp>
            <p:nvSpPr>
              <p:cNvPr id="9" name="TextBox 8">
                <a:extLst>
                  <a:ext uri="{FF2B5EF4-FFF2-40B4-BE49-F238E27FC236}">
                    <a16:creationId xmlns:a16="http://schemas.microsoft.com/office/drawing/2014/main" id="{10F9B686-CC41-5044-9133-0D3FE46919D6}"/>
                  </a:ext>
                </a:extLst>
              </p:cNvPr>
              <p:cNvSpPr txBox="1"/>
              <p:nvPr/>
            </p:nvSpPr>
            <p:spPr>
              <a:xfrm>
                <a:off x="1219724" y="3152430"/>
                <a:ext cx="1996966" cy="707886"/>
              </a:xfrm>
              <a:prstGeom prst="rect">
                <a:avLst/>
              </a:prstGeom>
              <a:noFill/>
            </p:spPr>
            <p:txBody>
              <a:bodyPr wrap="square" rtlCol="0">
                <a:spAutoFit/>
              </a:bodyPr>
              <a:lstStyle/>
              <a:p>
                <a:pPr algn="ctr"/>
                <a:r>
                  <a:rPr lang="en-US" sz="2000" b="1" dirty="0">
                    <a:solidFill>
                      <a:schemeClr val="bg1"/>
                    </a:solidFill>
                  </a:rPr>
                  <a:t>E</a:t>
                </a:r>
              </a:p>
              <a:p>
                <a:pPr algn="ctr"/>
                <a:r>
                  <a:rPr lang="en-US" sz="2000" b="1" dirty="0" err="1">
                    <a:solidFill>
                      <a:schemeClr val="bg1"/>
                    </a:solidFill>
                  </a:rPr>
                  <a:t>EnerLev</a:t>
                </a:r>
                <a:endParaRPr lang="en-US" sz="2000" b="1" dirty="0">
                  <a:solidFill>
                    <a:schemeClr val="bg1"/>
                  </a:solidFill>
                </a:endParaRPr>
              </a:p>
            </p:txBody>
          </p:sp>
        </p:grpSp>
        <p:grpSp>
          <p:nvGrpSpPr>
            <p:cNvPr id="18" name="Group 17">
              <a:extLst>
                <a:ext uri="{FF2B5EF4-FFF2-40B4-BE49-F238E27FC236}">
                  <a16:creationId xmlns:a16="http://schemas.microsoft.com/office/drawing/2014/main" id="{4EABAB63-4BB7-8641-8A24-DA190937050F}"/>
                </a:ext>
              </a:extLst>
            </p:cNvPr>
            <p:cNvGrpSpPr/>
            <p:nvPr/>
          </p:nvGrpSpPr>
          <p:grpSpPr>
            <a:xfrm>
              <a:off x="1363585" y="4874773"/>
              <a:ext cx="1996966" cy="1188720"/>
              <a:chOff x="1209214" y="4481500"/>
              <a:chExt cx="1996966" cy="1188720"/>
            </a:xfrm>
          </p:grpSpPr>
          <p:sp>
            <p:nvSpPr>
              <p:cNvPr id="8" name="Oval 7">
                <a:extLst>
                  <a:ext uri="{FF2B5EF4-FFF2-40B4-BE49-F238E27FC236}">
                    <a16:creationId xmlns:a16="http://schemas.microsoft.com/office/drawing/2014/main" id="{C3E38635-B4A7-4145-84A1-25640EA9F2E6}"/>
                  </a:ext>
                </a:extLst>
              </p:cNvPr>
              <p:cNvSpPr/>
              <p:nvPr/>
            </p:nvSpPr>
            <p:spPr>
              <a:xfrm>
                <a:off x="1613337" y="4481500"/>
                <a:ext cx="1188720" cy="1188720"/>
              </a:xfrm>
              <a:prstGeom prst="ellipse">
                <a:avLst/>
              </a:prstGeom>
              <a:solidFill>
                <a:srgbClr val="DAD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ysClr val="windowText" lastClr="000000"/>
                  </a:solidFill>
                </a:endParaRPr>
              </a:p>
            </p:txBody>
          </p:sp>
          <p:sp>
            <p:nvSpPr>
              <p:cNvPr id="10" name="TextBox 9">
                <a:extLst>
                  <a:ext uri="{FF2B5EF4-FFF2-40B4-BE49-F238E27FC236}">
                    <a16:creationId xmlns:a16="http://schemas.microsoft.com/office/drawing/2014/main" id="{78396454-1DD4-3D44-859C-B86717EA83D0}"/>
                  </a:ext>
                </a:extLst>
              </p:cNvPr>
              <p:cNvSpPr txBox="1"/>
              <p:nvPr/>
            </p:nvSpPr>
            <p:spPr>
              <a:xfrm>
                <a:off x="1209214" y="4664696"/>
                <a:ext cx="1996966" cy="707886"/>
              </a:xfrm>
              <a:prstGeom prst="rect">
                <a:avLst/>
              </a:prstGeom>
              <a:noFill/>
            </p:spPr>
            <p:txBody>
              <a:bodyPr wrap="square" rtlCol="0">
                <a:spAutoFit/>
              </a:bodyPr>
              <a:lstStyle/>
              <a:p>
                <a:pPr algn="ctr"/>
                <a:r>
                  <a:rPr lang="en-US" sz="2000" b="1" dirty="0"/>
                  <a:t>N</a:t>
                </a:r>
              </a:p>
              <a:p>
                <a:pPr algn="ctr"/>
                <a:r>
                  <a:rPr lang="en-US" sz="2000" b="1" dirty="0" err="1"/>
                  <a:t>Anxty</a:t>
                </a:r>
                <a:endParaRPr lang="en-US" sz="2000" b="1" dirty="0"/>
              </a:p>
            </p:txBody>
          </p:sp>
        </p:grpSp>
      </p:grpSp>
      <p:sp>
        <p:nvSpPr>
          <p:cNvPr id="24" name="Rectangle 23">
            <a:extLst>
              <a:ext uri="{FF2B5EF4-FFF2-40B4-BE49-F238E27FC236}">
                <a16:creationId xmlns:a16="http://schemas.microsoft.com/office/drawing/2014/main" id="{3D6C4140-0AE3-E844-8964-3C7FD4552936}"/>
              </a:ext>
            </a:extLst>
          </p:cNvPr>
          <p:cNvSpPr/>
          <p:nvPr/>
        </p:nvSpPr>
        <p:spPr>
          <a:xfrm>
            <a:off x="4963644" y="2431408"/>
            <a:ext cx="3090042" cy="925822"/>
          </a:xfrm>
          <a:prstGeom prst="rect">
            <a:avLst/>
          </a:prstGeom>
          <a:solidFill>
            <a:srgbClr val="6A5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Take a walk.</a:t>
            </a:r>
          </a:p>
        </p:txBody>
      </p:sp>
      <p:graphicFrame>
        <p:nvGraphicFramePr>
          <p:cNvPr id="25" name="Table 24">
            <a:extLst>
              <a:ext uri="{FF2B5EF4-FFF2-40B4-BE49-F238E27FC236}">
                <a16:creationId xmlns:a16="http://schemas.microsoft.com/office/drawing/2014/main" id="{BAD5277A-16BB-5E41-A37E-2EE20892E239}"/>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sp>
        <p:nvSpPr>
          <p:cNvPr id="26" name="Rectangle 25">
            <a:extLst>
              <a:ext uri="{FF2B5EF4-FFF2-40B4-BE49-F238E27FC236}">
                <a16:creationId xmlns:a16="http://schemas.microsoft.com/office/drawing/2014/main" id="{187792FF-8EDE-E843-80AF-22F3B7FF531A}"/>
              </a:ext>
            </a:extLst>
          </p:cNvPr>
          <p:cNvSpPr/>
          <p:nvPr/>
        </p:nvSpPr>
        <p:spPr>
          <a:xfrm>
            <a:off x="4963644" y="4550342"/>
            <a:ext cx="3090042" cy="925822"/>
          </a:xfrm>
          <a:prstGeom prst="rect">
            <a:avLst/>
          </a:prstGeom>
          <a:solidFill>
            <a:srgbClr val="DAD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Log distracting thoughts.</a:t>
            </a:r>
          </a:p>
        </p:txBody>
      </p:sp>
      <p:sp>
        <p:nvSpPr>
          <p:cNvPr id="27" name="Rectangle 26">
            <a:extLst>
              <a:ext uri="{FF2B5EF4-FFF2-40B4-BE49-F238E27FC236}">
                <a16:creationId xmlns:a16="http://schemas.microsoft.com/office/drawing/2014/main" id="{71486467-74F5-FD47-AED3-8C9E2F9E8799}"/>
              </a:ext>
            </a:extLst>
          </p:cNvPr>
          <p:cNvSpPr/>
          <p:nvPr/>
        </p:nvSpPr>
        <p:spPr>
          <a:xfrm>
            <a:off x="658867" y="856212"/>
            <a:ext cx="3836275" cy="10615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Behavior-Personality Link</a:t>
            </a:r>
          </a:p>
        </p:txBody>
      </p:sp>
      <p:sp>
        <p:nvSpPr>
          <p:cNvPr id="29" name="Rectangle 28">
            <a:extLst>
              <a:ext uri="{FF2B5EF4-FFF2-40B4-BE49-F238E27FC236}">
                <a16:creationId xmlns:a16="http://schemas.microsoft.com/office/drawing/2014/main" id="{F92CBE9C-B0FB-714B-B7B0-C75B7A5238B6}"/>
              </a:ext>
            </a:extLst>
          </p:cNvPr>
          <p:cNvSpPr/>
          <p:nvPr/>
        </p:nvSpPr>
        <p:spPr>
          <a:xfrm>
            <a:off x="4648860" y="851063"/>
            <a:ext cx="3836275" cy="10615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Personalized Strategy</a:t>
            </a:r>
          </a:p>
        </p:txBody>
      </p:sp>
    </p:spTree>
    <p:extLst>
      <p:ext uri="{BB962C8B-B14F-4D97-AF65-F5344CB8AC3E}">
        <p14:creationId xmlns:p14="http://schemas.microsoft.com/office/powerpoint/2010/main" val="268827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0BB00C-92DB-684C-BA65-878D0BEB7FA7}"/>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pic>
        <p:nvPicPr>
          <p:cNvPr id="2" name="Picture 1">
            <a:extLst>
              <a:ext uri="{FF2B5EF4-FFF2-40B4-BE49-F238E27FC236}">
                <a16:creationId xmlns:a16="http://schemas.microsoft.com/office/drawing/2014/main" id="{2BD99E15-1DED-7B46-800B-310987266CA6}"/>
              </a:ext>
            </a:extLst>
          </p:cNvPr>
          <p:cNvPicPr>
            <a:picLocks noChangeAspect="1"/>
          </p:cNvPicPr>
          <p:nvPr/>
        </p:nvPicPr>
        <p:blipFill>
          <a:blip r:embed="rId3"/>
          <a:stretch>
            <a:fillRect/>
          </a:stretch>
        </p:blipFill>
        <p:spPr>
          <a:xfrm>
            <a:off x="0" y="494852"/>
            <a:ext cx="9144000" cy="6292963"/>
          </a:xfrm>
          <a:prstGeom prst="rect">
            <a:avLst/>
          </a:prstGeom>
        </p:spPr>
      </p:pic>
      <p:pic>
        <p:nvPicPr>
          <p:cNvPr id="3" name="Picture 2">
            <a:extLst>
              <a:ext uri="{FF2B5EF4-FFF2-40B4-BE49-F238E27FC236}">
                <a16:creationId xmlns:a16="http://schemas.microsoft.com/office/drawing/2014/main" id="{A78177E3-A6F2-9D46-9F05-57F7358B5980}"/>
              </a:ext>
            </a:extLst>
          </p:cNvPr>
          <p:cNvPicPr>
            <a:picLocks noChangeAspect="1"/>
          </p:cNvPicPr>
          <p:nvPr/>
        </p:nvPicPr>
        <p:blipFill>
          <a:blip r:embed="rId4"/>
          <a:stretch>
            <a:fillRect/>
          </a:stretch>
        </p:blipFill>
        <p:spPr>
          <a:xfrm>
            <a:off x="0" y="508500"/>
            <a:ext cx="1130300" cy="317500"/>
          </a:xfrm>
          <a:prstGeom prst="rect">
            <a:avLst/>
          </a:prstGeom>
        </p:spPr>
      </p:pic>
    </p:spTree>
    <p:extLst>
      <p:ext uri="{BB962C8B-B14F-4D97-AF65-F5344CB8AC3E}">
        <p14:creationId xmlns:p14="http://schemas.microsoft.com/office/powerpoint/2010/main" val="33151736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3;&#10;&#13;&#10;Description automatically generated">
            <a:extLst>
              <a:ext uri="{FF2B5EF4-FFF2-40B4-BE49-F238E27FC236}">
                <a16:creationId xmlns:a16="http://schemas.microsoft.com/office/drawing/2014/main" id="{D1AB7613-AD08-1C4F-8358-C50150090671}"/>
              </a:ext>
            </a:extLst>
          </p:cNvPr>
          <p:cNvPicPr>
            <a:picLocks noChangeAspect="1"/>
          </p:cNvPicPr>
          <p:nvPr/>
        </p:nvPicPr>
        <p:blipFill>
          <a:blip r:embed="rId2"/>
          <a:stretch>
            <a:fillRect/>
          </a:stretch>
        </p:blipFill>
        <p:spPr>
          <a:xfrm>
            <a:off x="811464" y="880945"/>
            <a:ext cx="3527217" cy="5731727"/>
          </a:xfrm>
          <a:prstGeom prst="rect">
            <a:avLst/>
          </a:prstGeom>
        </p:spPr>
      </p:pic>
      <p:graphicFrame>
        <p:nvGraphicFramePr>
          <p:cNvPr id="8" name="Table 7">
            <a:extLst>
              <a:ext uri="{FF2B5EF4-FFF2-40B4-BE49-F238E27FC236}">
                <a16:creationId xmlns:a16="http://schemas.microsoft.com/office/drawing/2014/main" id="{5EFA71C4-D221-6B4E-BFF2-25305E52ADA2}"/>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sp>
        <p:nvSpPr>
          <p:cNvPr id="2" name="Rectangle 1">
            <a:extLst>
              <a:ext uri="{FF2B5EF4-FFF2-40B4-BE49-F238E27FC236}">
                <a16:creationId xmlns:a16="http://schemas.microsoft.com/office/drawing/2014/main" id="{2B0CD302-66BA-5542-B764-FE9975ABBF8B}"/>
              </a:ext>
            </a:extLst>
          </p:cNvPr>
          <p:cNvSpPr/>
          <p:nvPr/>
        </p:nvSpPr>
        <p:spPr>
          <a:xfrm>
            <a:off x="4805321" y="1767718"/>
            <a:ext cx="3725839" cy="3322563"/>
          </a:xfrm>
          <a:prstGeom prst="rect">
            <a:avLst/>
          </a:prstGeom>
          <a:solidFill>
            <a:srgbClr val="302E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Did participants use their assigned strategies?</a:t>
            </a:r>
          </a:p>
        </p:txBody>
      </p:sp>
      <p:sp>
        <p:nvSpPr>
          <p:cNvPr id="3" name="Rectangle 2">
            <a:extLst>
              <a:ext uri="{FF2B5EF4-FFF2-40B4-BE49-F238E27FC236}">
                <a16:creationId xmlns:a16="http://schemas.microsoft.com/office/drawing/2014/main" id="{B2D07F27-6E91-0F42-AD54-5FE79BD7AE49}"/>
              </a:ext>
            </a:extLst>
          </p:cNvPr>
          <p:cNvSpPr/>
          <p:nvPr/>
        </p:nvSpPr>
        <p:spPr>
          <a:xfrm>
            <a:off x="1719618" y="887104"/>
            <a:ext cx="2619062" cy="4763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3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3;&#10;&#13;&#10;Description automatically generated">
            <a:extLst>
              <a:ext uri="{FF2B5EF4-FFF2-40B4-BE49-F238E27FC236}">
                <a16:creationId xmlns:a16="http://schemas.microsoft.com/office/drawing/2014/main" id="{D1AB7613-AD08-1C4F-8358-C50150090671}"/>
              </a:ext>
            </a:extLst>
          </p:cNvPr>
          <p:cNvPicPr>
            <a:picLocks noChangeAspect="1"/>
          </p:cNvPicPr>
          <p:nvPr/>
        </p:nvPicPr>
        <p:blipFill>
          <a:blip r:embed="rId2"/>
          <a:stretch>
            <a:fillRect/>
          </a:stretch>
        </p:blipFill>
        <p:spPr>
          <a:xfrm>
            <a:off x="811464" y="880945"/>
            <a:ext cx="3527217" cy="5731727"/>
          </a:xfrm>
          <a:prstGeom prst="rect">
            <a:avLst/>
          </a:prstGeom>
        </p:spPr>
      </p:pic>
      <p:graphicFrame>
        <p:nvGraphicFramePr>
          <p:cNvPr id="8" name="Table 7">
            <a:extLst>
              <a:ext uri="{FF2B5EF4-FFF2-40B4-BE49-F238E27FC236}">
                <a16:creationId xmlns:a16="http://schemas.microsoft.com/office/drawing/2014/main" id="{5EFA71C4-D221-6B4E-BFF2-25305E52ADA2}"/>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pic>
        <p:nvPicPr>
          <p:cNvPr id="11" name="Picture 10" descr="A screenshot of a cell phone&#13;&#10;&#13;&#10;Description automatically generated">
            <a:extLst>
              <a:ext uri="{FF2B5EF4-FFF2-40B4-BE49-F238E27FC236}">
                <a16:creationId xmlns:a16="http://schemas.microsoft.com/office/drawing/2014/main" id="{EA47F080-E41E-B74C-BEFD-A54BA115B634}"/>
              </a:ext>
            </a:extLst>
          </p:cNvPr>
          <p:cNvPicPr>
            <a:picLocks noChangeAspect="1"/>
          </p:cNvPicPr>
          <p:nvPr/>
        </p:nvPicPr>
        <p:blipFill>
          <a:blip r:embed="rId3"/>
          <a:stretch>
            <a:fillRect/>
          </a:stretch>
        </p:blipFill>
        <p:spPr>
          <a:xfrm>
            <a:off x="4572000" y="1035491"/>
            <a:ext cx="4299373" cy="5159247"/>
          </a:xfrm>
          <a:prstGeom prst="rect">
            <a:avLst/>
          </a:prstGeom>
        </p:spPr>
      </p:pic>
      <p:cxnSp>
        <p:nvCxnSpPr>
          <p:cNvPr id="13" name="Straight Arrow Connector 12">
            <a:extLst>
              <a:ext uri="{FF2B5EF4-FFF2-40B4-BE49-F238E27FC236}">
                <a16:creationId xmlns:a16="http://schemas.microsoft.com/office/drawing/2014/main" id="{9B7D4F6F-2A56-4D45-964D-8CB5B64670C6}"/>
              </a:ext>
            </a:extLst>
          </p:cNvPr>
          <p:cNvCxnSpPr/>
          <p:nvPr/>
        </p:nvCxnSpPr>
        <p:spPr>
          <a:xfrm flipV="1">
            <a:off x="4338681" y="2794715"/>
            <a:ext cx="890142" cy="29621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4709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EFA71C4-D221-6B4E-BFF2-25305E52ADA2}"/>
              </a:ext>
            </a:extLst>
          </p:cNvPr>
          <p:cNvGraphicFramePr>
            <a:graphicFrameLocks noGrp="1"/>
          </p:cNvGraphicFramePr>
          <p:nvPr/>
        </p:nvGraphicFramePr>
        <p:xfrm>
          <a:off x="-1" y="0"/>
          <a:ext cx="9144000" cy="49485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1072275"/>
                    </a:ext>
                  </a:extLst>
                </a:gridCol>
                <a:gridCol w="1828800">
                  <a:extLst>
                    <a:ext uri="{9D8B030D-6E8A-4147-A177-3AD203B41FA5}">
                      <a16:colId xmlns:a16="http://schemas.microsoft.com/office/drawing/2014/main" val="329162087"/>
                    </a:ext>
                  </a:extLst>
                </a:gridCol>
                <a:gridCol w="1828800">
                  <a:extLst>
                    <a:ext uri="{9D8B030D-6E8A-4147-A177-3AD203B41FA5}">
                      <a16:colId xmlns:a16="http://schemas.microsoft.com/office/drawing/2014/main" val="2402991312"/>
                    </a:ext>
                  </a:extLst>
                </a:gridCol>
                <a:gridCol w="1828800">
                  <a:extLst>
                    <a:ext uri="{9D8B030D-6E8A-4147-A177-3AD203B41FA5}">
                      <a16:colId xmlns:a16="http://schemas.microsoft.com/office/drawing/2014/main" val="2544719702"/>
                    </a:ext>
                  </a:extLst>
                </a:gridCol>
                <a:gridCol w="1828800">
                  <a:extLst>
                    <a:ext uri="{9D8B030D-6E8A-4147-A177-3AD203B41FA5}">
                      <a16:colId xmlns:a16="http://schemas.microsoft.com/office/drawing/2014/main" val="2373194164"/>
                    </a:ext>
                  </a:extLst>
                </a:gridCol>
              </a:tblGrid>
              <a:tr h="494852">
                <a:tc>
                  <a:txBody>
                    <a:bodyPr/>
                    <a:lstStyle/>
                    <a:p>
                      <a:pPr algn="ctr"/>
                      <a:r>
                        <a:rPr lang="en-US" dirty="0"/>
                        <a:t>1: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2: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3: Intervention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algn="ctr"/>
                      <a:r>
                        <a:rPr lang="en-US" dirty="0"/>
                        <a:t>4: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5:  ESM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397848"/>
                  </a:ext>
                </a:extLst>
              </a:tr>
            </a:tbl>
          </a:graphicData>
        </a:graphic>
      </p:graphicFrame>
      <p:pic>
        <p:nvPicPr>
          <p:cNvPr id="4" name="Picture 3" descr="A screenshot of a cell phone&#13;&#10;&#13;&#10;Description automatically generated">
            <a:extLst>
              <a:ext uri="{FF2B5EF4-FFF2-40B4-BE49-F238E27FC236}">
                <a16:creationId xmlns:a16="http://schemas.microsoft.com/office/drawing/2014/main" id="{429AC8B9-89CA-6E4E-960D-1F787E45E8E8}"/>
              </a:ext>
            </a:extLst>
          </p:cNvPr>
          <p:cNvPicPr>
            <a:picLocks noChangeAspect="1"/>
          </p:cNvPicPr>
          <p:nvPr/>
        </p:nvPicPr>
        <p:blipFill>
          <a:blip r:embed="rId2"/>
          <a:stretch>
            <a:fillRect/>
          </a:stretch>
        </p:blipFill>
        <p:spPr>
          <a:xfrm>
            <a:off x="0" y="854835"/>
            <a:ext cx="9144000" cy="5715000"/>
          </a:xfrm>
          <a:prstGeom prst="rect">
            <a:avLst/>
          </a:prstGeom>
        </p:spPr>
      </p:pic>
      <p:sp>
        <p:nvSpPr>
          <p:cNvPr id="5" name="Rectangle 4">
            <a:extLst>
              <a:ext uri="{FF2B5EF4-FFF2-40B4-BE49-F238E27FC236}">
                <a16:creationId xmlns:a16="http://schemas.microsoft.com/office/drawing/2014/main" id="{4B86F105-C638-3740-A14C-3CB54B909B79}"/>
              </a:ext>
            </a:extLst>
          </p:cNvPr>
          <p:cNvSpPr/>
          <p:nvPr/>
        </p:nvSpPr>
        <p:spPr>
          <a:xfrm>
            <a:off x="4285397" y="1610436"/>
            <a:ext cx="4694830" cy="4392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36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397" y="1137752"/>
            <a:ext cx="1344925" cy="1254882"/>
          </a:xfrm>
          <a:prstGeom prst="rect">
            <a:avLst/>
          </a:prstGeom>
        </p:spPr>
      </p:pic>
      <p:pic>
        <p:nvPicPr>
          <p:cNvPr id="4" name="Picture 3"/>
          <p:cNvPicPr>
            <a:picLocks noChangeAspect="1"/>
          </p:cNvPicPr>
          <p:nvPr/>
        </p:nvPicPr>
        <p:blipFill>
          <a:blip r:embed="rId4"/>
          <a:stretch>
            <a:fillRect/>
          </a:stretch>
        </p:blipFill>
        <p:spPr>
          <a:xfrm>
            <a:off x="577882" y="3139896"/>
            <a:ext cx="2019809" cy="2023110"/>
          </a:xfrm>
          <a:prstGeom prst="rect">
            <a:avLst/>
          </a:prstGeom>
        </p:spPr>
      </p:pic>
      <p:pic>
        <p:nvPicPr>
          <p:cNvPr id="5" name="Picture 4"/>
          <p:cNvPicPr>
            <a:picLocks noChangeAspect="1"/>
          </p:cNvPicPr>
          <p:nvPr/>
        </p:nvPicPr>
        <p:blipFill>
          <a:blip r:embed="rId4">
            <a:duotone>
              <a:schemeClr val="bg2">
                <a:shade val="45000"/>
                <a:satMod val="135000"/>
              </a:schemeClr>
              <a:prstClr val="white"/>
            </a:duotone>
          </a:blip>
          <a:stretch>
            <a:fillRect/>
          </a:stretch>
        </p:blipFill>
        <p:spPr>
          <a:xfrm>
            <a:off x="2082905" y="3139896"/>
            <a:ext cx="2019809" cy="2023110"/>
          </a:xfrm>
          <a:prstGeom prst="rect">
            <a:avLst/>
          </a:prstGeom>
        </p:spPr>
      </p:pic>
      <p:pic>
        <p:nvPicPr>
          <p:cNvPr id="6" name="Picture 5"/>
          <p:cNvPicPr>
            <a:picLocks noChangeAspect="1"/>
          </p:cNvPicPr>
          <p:nvPr/>
        </p:nvPicPr>
        <p:blipFill>
          <a:blip r:embed="rId4"/>
          <a:stretch>
            <a:fillRect/>
          </a:stretch>
        </p:blipFill>
        <p:spPr>
          <a:xfrm>
            <a:off x="3586481" y="3139896"/>
            <a:ext cx="2019809" cy="2023110"/>
          </a:xfrm>
          <a:prstGeom prst="rect">
            <a:avLst/>
          </a:prstGeom>
        </p:spPr>
      </p:pic>
      <p:pic>
        <p:nvPicPr>
          <p:cNvPr id="7" name="Picture 6"/>
          <p:cNvPicPr>
            <a:picLocks noChangeAspect="1"/>
          </p:cNvPicPr>
          <p:nvPr/>
        </p:nvPicPr>
        <p:blipFill>
          <a:blip r:embed="rId4">
            <a:duotone>
              <a:schemeClr val="bg2">
                <a:shade val="45000"/>
                <a:satMod val="135000"/>
              </a:schemeClr>
              <a:prstClr val="white"/>
            </a:duotone>
          </a:blip>
          <a:stretch>
            <a:fillRect/>
          </a:stretch>
        </p:blipFill>
        <p:spPr>
          <a:xfrm>
            <a:off x="5091504" y="3139896"/>
            <a:ext cx="2019809" cy="2023110"/>
          </a:xfrm>
          <a:prstGeom prst="rect">
            <a:avLst/>
          </a:prstGeom>
        </p:spPr>
      </p:pic>
      <p:pic>
        <p:nvPicPr>
          <p:cNvPr id="8" name="Picture 7"/>
          <p:cNvPicPr>
            <a:picLocks noChangeAspect="1"/>
          </p:cNvPicPr>
          <p:nvPr/>
        </p:nvPicPr>
        <p:blipFill>
          <a:blip r:embed="rId4"/>
          <a:stretch>
            <a:fillRect/>
          </a:stretch>
        </p:blipFill>
        <p:spPr>
          <a:xfrm>
            <a:off x="6595080" y="3139896"/>
            <a:ext cx="2019809" cy="2023110"/>
          </a:xfrm>
          <a:prstGeom prst="rect">
            <a:avLst/>
          </a:prstGeom>
        </p:spPr>
      </p:pic>
      <p:cxnSp>
        <p:nvCxnSpPr>
          <p:cNvPr id="9" name="Straight Arrow Connector 8"/>
          <p:cNvCxnSpPr/>
          <p:nvPr/>
        </p:nvCxnSpPr>
        <p:spPr>
          <a:xfrm flipH="1">
            <a:off x="4595765"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060435"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552486"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051217"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547021" y="2641722"/>
            <a:ext cx="620" cy="498175"/>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592" y="1166322"/>
            <a:ext cx="1391539" cy="139153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0446" y="1149668"/>
            <a:ext cx="1273850" cy="12738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1969" y="1149668"/>
            <a:ext cx="1373490" cy="137349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1537" y="1137752"/>
            <a:ext cx="1361900" cy="1361900"/>
          </a:xfrm>
          <a:prstGeom prst="rect">
            <a:avLst/>
          </a:prstGeom>
        </p:spPr>
      </p:pic>
      <p:sp>
        <p:nvSpPr>
          <p:cNvPr id="17" name="Rectangle 16"/>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Idiographic</a:t>
            </a:r>
          </a:p>
        </p:txBody>
      </p:sp>
    </p:spTree>
    <p:extLst>
      <p:ext uri="{BB962C8B-B14F-4D97-AF65-F5344CB8AC3E}">
        <p14:creationId xmlns:p14="http://schemas.microsoft.com/office/powerpoint/2010/main" val="239368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459409-DCA4-F14A-BFC3-6804276F4EAB}"/>
              </a:ext>
            </a:extLst>
          </p:cNvPr>
          <p:cNvSpPr/>
          <p:nvPr/>
        </p:nvSpPr>
        <p:spPr>
          <a:xfrm>
            <a:off x="795402" y="1027076"/>
            <a:ext cx="7553195" cy="2906038"/>
          </a:xfrm>
          <a:prstGeom prst="rect">
            <a:avLst/>
          </a:prstGeom>
          <a:solidFill>
            <a:srgbClr val="0532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rPr>
              <a:t>BUT</a:t>
            </a:r>
            <a:endParaRPr lang="en-US" sz="4000" b="1" dirty="0">
              <a:solidFill>
                <a:schemeClr val="bg1"/>
              </a:solidFill>
            </a:endParaRPr>
          </a:p>
          <a:p>
            <a:pPr algn="ctr"/>
            <a:r>
              <a:rPr lang="en-US" sz="4000" b="1" dirty="0">
                <a:solidFill>
                  <a:schemeClr val="bg1"/>
                </a:solidFill>
              </a:rPr>
              <a:t>What are the nodes and edges?</a:t>
            </a:r>
          </a:p>
        </p:txBody>
      </p:sp>
      <p:sp>
        <p:nvSpPr>
          <p:cNvPr id="5" name="Rectangle 4">
            <a:extLst>
              <a:ext uri="{FF2B5EF4-FFF2-40B4-BE49-F238E27FC236}">
                <a16:creationId xmlns:a16="http://schemas.microsoft.com/office/drawing/2014/main" id="{0EF82172-8BD0-CA4C-B66D-83A6F7E63AA0}"/>
              </a:ext>
            </a:extLst>
          </p:cNvPr>
          <p:cNvSpPr/>
          <p:nvPr/>
        </p:nvSpPr>
        <p:spPr>
          <a:xfrm>
            <a:off x="1768414" y="4519709"/>
            <a:ext cx="5607170" cy="1311215"/>
          </a:xfrm>
          <a:prstGeom prst="rect">
            <a:avLst/>
          </a:prstGeom>
          <a:solidFill>
            <a:srgbClr val="08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Network techniques are a tool for analyzing the structure and dynamics of matrices.</a:t>
            </a:r>
          </a:p>
        </p:txBody>
      </p:sp>
    </p:spTree>
    <p:extLst>
      <p:ext uri="{BB962C8B-B14F-4D97-AF65-F5344CB8AC3E}">
        <p14:creationId xmlns:p14="http://schemas.microsoft.com/office/powerpoint/2010/main" val="140408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E1D6B73-AA0F-EE4A-9373-ED2EE9F5B205}"/>
              </a:ext>
            </a:extLst>
          </p:cNvPr>
          <p:cNvSpPr/>
          <p:nvPr/>
        </p:nvSpPr>
        <p:spPr>
          <a:xfrm>
            <a:off x="189781" y="200545"/>
            <a:ext cx="3830128" cy="4723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532DC"/>
                </a:solidFill>
              </a:rPr>
              <a:t>Beck &amp; Jackson, 2019a</a:t>
            </a:r>
          </a:p>
          <a:p>
            <a:r>
              <a:rPr lang="en-US" dirty="0">
                <a:solidFill>
                  <a:srgbClr val="0532DC"/>
                </a:solidFill>
              </a:rPr>
              <a:t>Piccirillo, Beck, &amp; Rodebaugh, 2019</a:t>
            </a:r>
          </a:p>
        </p:txBody>
      </p:sp>
      <p:sp>
        <p:nvSpPr>
          <p:cNvPr id="13" name="Rectangle 12">
            <a:extLst>
              <a:ext uri="{FF2B5EF4-FFF2-40B4-BE49-F238E27FC236}">
                <a16:creationId xmlns:a16="http://schemas.microsoft.com/office/drawing/2014/main" id="{3B564478-A08D-9B42-AE01-4A5FD02D96F5}"/>
              </a:ext>
            </a:extLst>
          </p:cNvPr>
          <p:cNvSpPr/>
          <p:nvPr/>
        </p:nvSpPr>
        <p:spPr>
          <a:xfrm>
            <a:off x="4696693" y="200545"/>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P-technique</a:t>
            </a:r>
          </a:p>
        </p:txBody>
      </p:sp>
      <p:sp>
        <p:nvSpPr>
          <p:cNvPr id="14" name="Rectangle 13">
            <a:extLst>
              <a:ext uri="{FF2B5EF4-FFF2-40B4-BE49-F238E27FC236}">
                <a16:creationId xmlns:a16="http://schemas.microsoft.com/office/drawing/2014/main" id="{4163AC9E-6B8C-6D44-87D7-98427132E889}"/>
              </a:ext>
            </a:extLst>
          </p:cNvPr>
          <p:cNvSpPr/>
          <p:nvPr/>
        </p:nvSpPr>
        <p:spPr>
          <a:xfrm>
            <a:off x="4696693" y="1321516"/>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Correlations</a:t>
            </a:r>
          </a:p>
        </p:txBody>
      </p:sp>
      <p:sp>
        <p:nvSpPr>
          <p:cNvPr id="15" name="Rectangle 14">
            <a:extLst>
              <a:ext uri="{FF2B5EF4-FFF2-40B4-BE49-F238E27FC236}">
                <a16:creationId xmlns:a16="http://schemas.microsoft.com/office/drawing/2014/main" id="{3D4F9198-A3D1-7145-BEF7-C11412EFBCDF}"/>
              </a:ext>
            </a:extLst>
          </p:cNvPr>
          <p:cNvSpPr/>
          <p:nvPr/>
        </p:nvSpPr>
        <p:spPr>
          <a:xfrm>
            <a:off x="4696693" y="2422467"/>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Partial Correlations</a:t>
            </a:r>
          </a:p>
        </p:txBody>
      </p:sp>
      <p:sp>
        <p:nvSpPr>
          <p:cNvPr id="16" name="Rectangle 15">
            <a:extLst>
              <a:ext uri="{FF2B5EF4-FFF2-40B4-BE49-F238E27FC236}">
                <a16:creationId xmlns:a16="http://schemas.microsoft.com/office/drawing/2014/main" id="{4D655D08-A8D2-7144-A72E-6E46A4CFB384}"/>
              </a:ext>
            </a:extLst>
          </p:cNvPr>
          <p:cNvSpPr/>
          <p:nvPr/>
        </p:nvSpPr>
        <p:spPr>
          <a:xfrm>
            <a:off x="4696693" y="3522656"/>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Regressions</a:t>
            </a:r>
          </a:p>
        </p:txBody>
      </p:sp>
      <p:sp>
        <p:nvSpPr>
          <p:cNvPr id="17" name="Rectangle 16">
            <a:extLst>
              <a:ext uri="{FF2B5EF4-FFF2-40B4-BE49-F238E27FC236}">
                <a16:creationId xmlns:a16="http://schemas.microsoft.com/office/drawing/2014/main" id="{CC68AA37-93C7-E54A-8BC3-E5B89E808D57}"/>
              </a:ext>
            </a:extLst>
          </p:cNvPr>
          <p:cNvSpPr/>
          <p:nvPr/>
        </p:nvSpPr>
        <p:spPr>
          <a:xfrm>
            <a:off x="4696693" y="4644389"/>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Change as Outcome</a:t>
            </a:r>
          </a:p>
        </p:txBody>
      </p:sp>
      <p:sp>
        <p:nvSpPr>
          <p:cNvPr id="18" name="Rectangle 17">
            <a:extLst>
              <a:ext uri="{FF2B5EF4-FFF2-40B4-BE49-F238E27FC236}">
                <a16:creationId xmlns:a16="http://schemas.microsoft.com/office/drawing/2014/main" id="{BCF498A7-64AA-1E4C-BE5A-FD96DCC51412}"/>
              </a:ext>
            </a:extLst>
          </p:cNvPr>
          <p:cNvSpPr/>
          <p:nvPr/>
        </p:nvSpPr>
        <p:spPr>
          <a:xfrm>
            <a:off x="4696693" y="5744578"/>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Rates of Change</a:t>
            </a:r>
          </a:p>
        </p:txBody>
      </p:sp>
    </p:spTree>
    <p:extLst>
      <p:ext uri="{BB962C8B-B14F-4D97-AF65-F5344CB8AC3E}">
        <p14:creationId xmlns:p14="http://schemas.microsoft.com/office/powerpoint/2010/main" val="198890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53CB8-8266-E94D-B074-718C06F081B4}"/>
              </a:ext>
            </a:extLst>
          </p:cNvPr>
          <p:cNvPicPr>
            <a:picLocks noChangeAspect="1"/>
          </p:cNvPicPr>
          <p:nvPr/>
        </p:nvPicPr>
        <p:blipFill rotWithShape="1">
          <a:blip r:embed="rId3">
            <a:grayscl/>
          </a:blip>
          <a:srcRect l="5136" r="19863"/>
          <a:stretch/>
        </p:blipFill>
        <p:spPr>
          <a:xfrm>
            <a:off x="2947098" y="690702"/>
            <a:ext cx="3249805" cy="3249805"/>
          </a:xfrm>
          <a:prstGeom prst="ellipse">
            <a:avLst/>
          </a:prstGeom>
        </p:spPr>
      </p:pic>
      <p:pic>
        <p:nvPicPr>
          <p:cNvPr id="5" name="Picture 4">
            <a:extLst>
              <a:ext uri="{FF2B5EF4-FFF2-40B4-BE49-F238E27FC236}">
                <a16:creationId xmlns:a16="http://schemas.microsoft.com/office/drawing/2014/main" id="{42F5F6B5-4A85-A84D-9B2B-2A27F0A5C10F}"/>
              </a:ext>
            </a:extLst>
          </p:cNvPr>
          <p:cNvPicPr>
            <a:picLocks noChangeAspect="1"/>
          </p:cNvPicPr>
          <p:nvPr/>
        </p:nvPicPr>
        <p:blipFill rotWithShape="1">
          <a:blip r:embed="rId4"/>
          <a:srcRect l="-451" t="7493" r="451" b="25373"/>
          <a:stretch/>
        </p:blipFill>
        <p:spPr>
          <a:xfrm>
            <a:off x="5474977" y="2995719"/>
            <a:ext cx="3249805" cy="3249805"/>
          </a:xfrm>
          <a:prstGeom prst="ellipse">
            <a:avLst/>
          </a:prstGeom>
        </p:spPr>
      </p:pic>
      <p:pic>
        <p:nvPicPr>
          <p:cNvPr id="6" name="Picture 5">
            <a:extLst>
              <a:ext uri="{FF2B5EF4-FFF2-40B4-BE49-F238E27FC236}">
                <a16:creationId xmlns:a16="http://schemas.microsoft.com/office/drawing/2014/main" id="{848FB83C-7BB5-BC44-AD4E-B8D2AE9306AD}"/>
              </a:ext>
            </a:extLst>
          </p:cNvPr>
          <p:cNvPicPr>
            <a:picLocks noChangeAspect="1"/>
          </p:cNvPicPr>
          <p:nvPr/>
        </p:nvPicPr>
        <p:blipFill rotWithShape="1">
          <a:blip r:embed="rId5">
            <a:grayscl/>
          </a:blip>
          <a:srcRect l="-263" t="26" r="263" b="26771"/>
          <a:stretch/>
        </p:blipFill>
        <p:spPr>
          <a:xfrm>
            <a:off x="419219" y="2995719"/>
            <a:ext cx="3249805" cy="3249805"/>
          </a:xfrm>
          <a:prstGeom prst="ellipse">
            <a:avLst/>
          </a:prstGeom>
        </p:spPr>
      </p:pic>
      <p:sp>
        <p:nvSpPr>
          <p:cNvPr id="7" name="Rectangle 6">
            <a:extLst>
              <a:ext uri="{FF2B5EF4-FFF2-40B4-BE49-F238E27FC236}">
                <a16:creationId xmlns:a16="http://schemas.microsoft.com/office/drawing/2014/main" id="{B51CE55B-A06E-CF42-BA8F-A0FD9773A0EE}"/>
              </a:ext>
            </a:extLst>
          </p:cNvPr>
          <p:cNvSpPr/>
          <p:nvPr/>
        </p:nvSpPr>
        <p:spPr>
          <a:xfrm>
            <a:off x="3147072" y="17842"/>
            <a:ext cx="2746337" cy="690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C00000"/>
                </a:solidFill>
              </a:rPr>
              <a:t>Walter Mischel</a:t>
            </a:r>
          </a:p>
        </p:txBody>
      </p:sp>
      <p:sp>
        <p:nvSpPr>
          <p:cNvPr id="8" name="Rectangle 7">
            <a:extLst>
              <a:ext uri="{FF2B5EF4-FFF2-40B4-BE49-F238E27FC236}">
                <a16:creationId xmlns:a16="http://schemas.microsoft.com/office/drawing/2014/main" id="{1D41CEB7-BE0C-974D-B941-2FBD31F3A482}"/>
              </a:ext>
            </a:extLst>
          </p:cNvPr>
          <p:cNvSpPr/>
          <p:nvPr/>
        </p:nvSpPr>
        <p:spPr>
          <a:xfrm>
            <a:off x="214367" y="6201803"/>
            <a:ext cx="3659508" cy="690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C00000"/>
                </a:solidFill>
              </a:rPr>
              <a:t>Raymond B Cattell</a:t>
            </a:r>
          </a:p>
        </p:txBody>
      </p:sp>
      <p:sp>
        <p:nvSpPr>
          <p:cNvPr id="9" name="Rectangle 8">
            <a:extLst>
              <a:ext uri="{FF2B5EF4-FFF2-40B4-BE49-F238E27FC236}">
                <a16:creationId xmlns:a16="http://schemas.microsoft.com/office/drawing/2014/main" id="{A7DCFA17-7819-6F40-89F5-5C0AEB5EE9FC}"/>
              </a:ext>
            </a:extLst>
          </p:cNvPr>
          <p:cNvSpPr/>
          <p:nvPr/>
        </p:nvSpPr>
        <p:spPr>
          <a:xfrm>
            <a:off x="5270127" y="6201803"/>
            <a:ext cx="3659508" cy="690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C00000"/>
                </a:solidFill>
              </a:rPr>
              <a:t>Gordon W Allport</a:t>
            </a:r>
          </a:p>
        </p:txBody>
      </p:sp>
      <p:sp>
        <p:nvSpPr>
          <p:cNvPr id="10" name="Rectangle 9">
            <a:extLst>
              <a:ext uri="{FF2B5EF4-FFF2-40B4-BE49-F238E27FC236}">
                <a16:creationId xmlns:a16="http://schemas.microsoft.com/office/drawing/2014/main" id="{89DDA417-F19D-E041-86B0-F17B16E27B6E}"/>
              </a:ext>
            </a:extLst>
          </p:cNvPr>
          <p:cNvSpPr/>
          <p:nvPr/>
        </p:nvSpPr>
        <p:spPr>
          <a:xfrm>
            <a:off x="0" y="15879"/>
            <a:ext cx="2296911" cy="369332"/>
          </a:xfrm>
          <a:prstGeom prst="rect">
            <a:avLst/>
          </a:prstGeom>
        </p:spPr>
        <p:txBody>
          <a:bodyPr wrap="none">
            <a:spAutoFit/>
          </a:bodyPr>
          <a:lstStyle/>
          <a:p>
            <a:r>
              <a:rPr lang="en-US" dirty="0">
                <a:solidFill>
                  <a:srgbClr val="0532DC"/>
                </a:solidFill>
              </a:rPr>
              <a:t>Beck &amp; Jackson, 2019a</a:t>
            </a:r>
          </a:p>
        </p:txBody>
      </p:sp>
    </p:spTree>
    <p:extLst>
      <p:ext uri="{BB962C8B-B14F-4D97-AF65-F5344CB8AC3E}">
        <p14:creationId xmlns:p14="http://schemas.microsoft.com/office/powerpoint/2010/main" val="239989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F3E1389-59A5-344E-852B-49E3EEF2EF20}"/>
              </a:ext>
            </a:extLst>
          </p:cNvPr>
          <p:cNvSpPr/>
          <p:nvPr/>
        </p:nvSpPr>
        <p:spPr>
          <a:xfrm>
            <a:off x="0" y="15879"/>
            <a:ext cx="2296911" cy="369332"/>
          </a:xfrm>
          <a:prstGeom prst="rect">
            <a:avLst/>
          </a:prstGeom>
        </p:spPr>
        <p:txBody>
          <a:bodyPr wrap="none">
            <a:spAutoFit/>
          </a:bodyPr>
          <a:lstStyle/>
          <a:p>
            <a:r>
              <a:rPr lang="en-US" dirty="0">
                <a:solidFill>
                  <a:srgbClr val="0532DC"/>
                </a:solidFill>
              </a:rPr>
              <a:t>Beck &amp; Jackson, 2019a</a:t>
            </a:r>
          </a:p>
        </p:txBody>
      </p:sp>
      <p:sp>
        <p:nvSpPr>
          <p:cNvPr id="14" name="Rectangle 13">
            <a:extLst>
              <a:ext uri="{FF2B5EF4-FFF2-40B4-BE49-F238E27FC236}">
                <a16:creationId xmlns:a16="http://schemas.microsoft.com/office/drawing/2014/main" id="{5A4D3994-03F7-3142-A0C9-785396E36B6B}"/>
              </a:ext>
            </a:extLst>
          </p:cNvPr>
          <p:cNvSpPr/>
          <p:nvPr/>
        </p:nvSpPr>
        <p:spPr>
          <a:xfrm>
            <a:off x="280555" y="200545"/>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Unique Structure</a:t>
            </a:r>
          </a:p>
          <a:p>
            <a:pPr algn="ctr"/>
            <a:endParaRPr lang="en-US" b="1" dirty="0"/>
          </a:p>
          <a:p>
            <a:pPr algn="ctr"/>
            <a:r>
              <a:rPr lang="en-US" b="1" dirty="0"/>
              <a:t>“Personality is the dynamic organization within an individual of those psychophysical systems” (Allport, 1937)</a:t>
            </a:r>
          </a:p>
        </p:txBody>
      </p:sp>
    </p:spTree>
    <p:extLst>
      <p:ext uri="{BB962C8B-B14F-4D97-AF65-F5344CB8AC3E}">
        <p14:creationId xmlns:p14="http://schemas.microsoft.com/office/powerpoint/2010/main" val="384193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A74569-C550-4D47-98BB-2641CA68D27E}"/>
              </a:ext>
            </a:extLst>
          </p:cNvPr>
          <p:cNvSpPr/>
          <p:nvPr/>
        </p:nvSpPr>
        <p:spPr>
          <a:xfrm>
            <a:off x="4696693" y="200545"/>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P-technique</a:t>
            </a:r>
          </a:p>
        </p:txBody>
      </p:sp>
      <p:sp>
        <p:nvSpPr>
          <p:cNvPr id="8" name="Rectangle 7">
            <a:extLst>
              <a:ext uri="{FF2B5EF4-FFF2-40B4-BE49-F238E27FC236}">
                <a16:creationId xmlns:a16="http://schemas.microsoft.com/office/drawing/2014/main" id="{1A0756C5-A03E-A348-AD05-9D8D9A853EB0}"/>
              </a:ext>
            </a:extLst>
          </p:cNvPr>
          <p:cNvSpPr/>
          <p:nvPr/>
        </p:nvSpPr>
        <p:spPr>
          <a:xfrm>
            <a:off x="4696693" y="1321516"/>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Correlations</a:t>
            </a:r>
          </a:p>
        </p:txBody>
      </p:sp>
      <p:sp>
        <p:nvSpPr>
          <p:cNvPr id="2" name="Rectangle 1">
            <a:extLst>
              <a:ext uri="{FF2B5EF4-FFF2-40B4-BE49-F238E27FC236}">
                <a16:creationId xmlns:a16="http://schemas.microsoft.com/office/drawing/2014/main" id="{BE01FC6B-A76E-7F46-AB9F-5E7DACE7F7A7}"/>
              </a:ext>
            </a:extLst>
          </p:cNvPr>
          <p:cNvSpPr/>
          <p:nvPr/>
        </p:nvSpPr>
        <p:spPr>
          <a:xfrm>
            <a:off x="1104181" y="3187461"/>
            <a:ext cx="7073661" cy="2609490"/>
          </a:xfrm>
          <a:prstGeom prst="rect">
            <a:avLst/>
          </a:prstGeom>
          <a:solidFill>
            <a:srgbClr val="0532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See Beck &amp; Jackson (2019a,b), Molenaar (2004), Borkenau &amp; </a:t>
            </a:r>
            <a:r>
              <a:rPr lang="en-US" sz="3200" b="1" dirty="0" err="1"/>
              <a:t>Ostendorpf</a:t>
            </a:r>
            <a:r>
              <a:rPr lang="en-US" sz="3200" b="1" dirty="0"/>
              <a:t> (1998), and Cattell (1947, 1957)</a:t>
            </a:r>
          </a:p>
        </p:txBody>
      </p:sp>
      <p:sp>
        <p:nvSpPr>
          <p:cNvPr id="16" name="Rectangle 15">
            <a:extLst>
              <a:ext uri="{FF2B5EF4-FFF2-40B4-BE49-F238E27FC236}">
                <a16:creationId xmlns:a16="http://schemas.microsoft.com/office/drawing/2014/main" id="{C7B88C16-8685-644D-ACEF-6B995BF07D40}"/>
              </a:ext>
            </a:extLst>
          </p:cNvPr>
          <p:cNvSpPr/>
          <p:nvPr/>
        </p:nvSpPr>
        <p:spPr>
          <a:xfrm>
            <a:off x="280555" y="200545"/>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Unique Structure</a:t>
            </a:r>
          </a:p>
          <a:p>
            <a:pPr algn="ctr"/>
            <a:endParaRPr lang="en-US" b="1" dirty="0"/>
          </a:p>
          <a:p>
            <a:pPr algn="ctr"/>
            <a:r>
              <a:rPr lang="en-US" b="1" dirty="0"/>
              <a:t>“Personality is the dynamic organization within an individual of those psychophysical systems” (Allport, 1937)</a:t>
            </a:r>
          </a:p>
        </p:txBody>
      </p:sp>
    </p:spTree>
    <p:extLst>
      <p:ext uri="{BB962C8B-B14F-4D97-AF65-F5344CB8AC3E}">
        <p14:creationId xmlns:p14="http://schemas.microsoft.com/office/powerpoint/2010/main" val="1532729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1A2DE8-DAE9-514F-8A22-BA7549CCC8D3}"/>
              </a:ext>
            </a:extLst>
          </p:cNvPr>
          <p:cNvSpPr/>
          <p:nvPr/>
        </p:nvSpPr>
        <p:spPr>
          <a:xfrm>
            <a:off x="280555" y="200545"/>
            <a:ext cx="4166754" cy="20054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Unique Structure</a:t>
            </a:r>
          </a:p>
          <a:p>
            <a:pPr algn="ctr"/>
            <a:endParaRPr lang="en-US" b="1" dirty="0"/>
          </a:p>
          <a:p>
            <a:pPr algn="ctr"/>
            <a:r>
              <a:rPr lang="en-US" b="1" dirty="0"/>
              <a:t>“Personality is the dynamic organization within an individual of those psychophysical systems” (Allport, 1937)</a:t>
            </a:r>
          </a:p>
        </p:txBody>
      </p:sp>
      <p:sp>
        <p:nvSpPr>
          <p:cNvPr id="6" name="Rectangle 5">
            <a:extLst>
              <a:ext uri="{FF2B5EF4-FFF2-40B4-BE49-F238E27FC236}">
                <a16:creationId xmlns:a16="http://schemas.microsoft.com/office/drawing/2014/main" id="{9A8EBD33-D6ED-E340-B029-6FA924DC0768}"/>
              </a:ext>
            </a:extLst>
          </p:cNvPr>
          <p:cNvSpPr/>
          <p:nvPr/>
        </p:nvSpPr>
        <p:spPr>
          <a:xfrm>
            <a:off x="280555" y="4644389"/>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Rates of Change</a:t>
            </a:r>
          </a:p>
          <a:p>
            <a:pPr algn="ctr"/>
            <a:endParaRPr lang="en-US" b="1" dirty="0"/>
          </a:p>
          <a:p>
            <a:pPr algn="ctr"/>
            <a:r>
              <a:rPr lang="en-US" b="1" dirty="0"/>
              <a:t>Traits as “form of readiness for response” (Allport, 1937, p. 293) </a:t>
            </a:r>
          </a:p>
        </p:txBody>
      </p:sp>
      <p:sp>
        <p:nvSpPr>
          <p:cNvPr id="7" name="Rectangle 6">
            <a:extLst>
              <a:ext uri="{FF2B5EF4-FFF2-40B4-BE49-F238E27FC236}">
                <a16:creationId xmlns:a16="http://schemas.microsoft.com/office/drawing/2014/main" id="{87A74569-C550-4D47-98BB-2641CA68D27E}"/>
              </a:ext>
            </a:extLst>
          </p:cNvPr>
          <p:cNvSpPr/>
          <p:nvPr/>
        </p:nvSpPr>
        <p:spPr>
          <a:xfrm>
            <a:off x="4696693" y="200545"/>
            <a:ext cx="4166754" cy="9052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P-technique</a:t>
            </a:r>
          </a:p>
        </p:txBody>
      </p:sp>
      <p:sp>
        <p:nvSpPr>
          <p:cNvPr id="8" name="Rectangle 7">
            <a:extLst>
              <a:ext uri="{FF2B5EF4-FFF2-40B4-BE49-F238E27FC236}">
                <a16:creationId xmlns:a16="http://schemas.microsoft.com/office/drawing/2014/main" id="{1A0756C5-A03E-A348-AD05-9D8D9A853EB0}"/>
              </a:ext>
            </a:extLst>
          </p:cNvPr>
          <p:cNvSpPr/>
          <p:nvPr/>
        </p:nvSpPr>
        <p:spPr>
          <a:xfrm>
            <a:off x="4696693" y="1321516"/>
            <a:ext cx="4166754" cy="9052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Correlations</a:t>
            </a:r>
          </a:p>
        </p:txBody>
      </p:sp>
      <p:sp>
        <p:nvSpPr>
          <p:cNvPr id="13" name="Rectangle 12">
            <a:extLst>
              <a:ext uri="{FF2B5EF4-FFF2-40B4-BE49-F238E27FC236}">
                <a16:creationId xmlns:a16="http://schemas.microsoft.com/office/drawing/2014/main" id="{5DEAAB88-AA6F-9147-936E-EB26C173476B}"/>
              </a:ext>
            </a:extLst>
          </p:cNvPr>
          <p:cNvSpPr/>
          <p:nvPr/>
        </p:nvSpPr>
        <p:spPr>
          <a:xfrm>
            <a:off x="1035171" y="1644411"/>
            <a:ext cx="7073661" cy="2609490"/>
          </a:xfrm>
          <a:prstGeom prst="rect">
            <a:avLst/>
          </a:prstGeom>
          <a:solidFill>
            <a:srgbClr val="0532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See Beck &amp; Jackson (2019b), </a:t>
            </a:r>
            <a:r>
              <a:rPr lang="en-US" sz="3200" b="1" dirty="0" err="1"/>
              <a:t>Boker</a:t>
            </a:r>
            <a:r>
              <a:rPr lang="en-US" sz="3200" b="1" dirty="0"/>
              <a:t> (2004), Butner et al., (2014), Revelle &amp; Condon (2015), Wilt, </a:t>
            </a:r>
            <a:r>
              <a:rPr lang="en-US" sz="3200" b="1" dirty="0" err="1"/>
              <a:t>Bleidorn</a:t>
            </a:r>
            <a:r>
              <a:rPr lang="en-US" sz="3200" b="1" dirty="0"/>
              <a:t>, &amp; Revelle (2016)</a:t>
            </a:r>
          </a:p>
        </p:txBody>
      </p:sp>
    </p:spTree>
    <p:extLst>
      <p:ext uri="{BB962C8B-B14F-4D97-AF65-F5344CB8AC3E}">
        <p14:creationId xmlns:p14="http://schemas.microsoft.com/office/powerpoint/2010/main" val="158449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8" name="Rectangle 7"/>
          <p:cNvSpPr/>
          <p:nvPr/>
        </p:nvSpPr>
        <p:spPr>
          <a:xfrm>
            <a:off x="1956832" y="1240226"/>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9"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62725" y="1240226"/>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grayscl/>
          </a:blip>
          <a:stretch>
            <a:fillRect/>
          </a:stretch>
        </p:blipFill>
        <p:spPr>
          <a:xfrm>
            <a:off x="3230068" y="3013407"/>
            <a:ext cx="2676422" cy="2431083"/>
          </a:xfrm>
          <a:prstGeom prst="rect">
            <a:avLst/>
          </a:prstGeom>
        </p:spPr>
      </p:pic>
      <p:sp>
        <p:nvSpPr>
          <p:cNvPr id="2" name="Rectangle 1"/>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Nomothetic</a:t>
            </a:r>
          </a:p>
        </p:txBody>
      </p:sp>
    </p:spTree>
    <p:extLst>
      <p:ext uri="{BB962C8B-B14F-4D97-AF65-F5344CB8AC3E}">
        <p14:creationId xmlns:p14="http://schemas.microsoft.com/office/powerpoint/2010/main" val="16304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1A2DE8-DAE9-514F-8A22-BA7549CCC8D3}"/>
              </a:ext>
            </a:extLst>
          </p:cNvPr>
          <p:cNvSpPr/>
          <p:nvPr/>
        </p:nvSpPr>
        <p:spPr>
          <a:xfrm>
            <a:off x="280555" y="200545"/>
            <a:ext cx="4166754" cy="20054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Unique Structure</a:t>
            </a:r>
          </a:p>
          <a:p>
            <a:pPr algn="ctr"/>
            <a:endParaRPr lang="en-US" b="1" dirty="0"/>
          </a:p>
          <a:p>
            <a:pPr algn="ctr"/>
            <a:r>
              <a:rPr lang="en-US" b="1" dirty="0"/>
              <a:t>“Personality is the dynamic organization within an individual of those psychophysical systems” (Allport, 1937)</a:t>
            </a:r>
          </a:p>
        </p:txBody>
      </p:sp>
      <p:sp>
        <p:nvSpPr>
          <p:cNvPr id="6" name="Rectangle 5">
            <a:extLst>
              <a:ext uri="{FF2B5EF4-FFF2-40B4-BE49-F238E27FC236}">
                <a16:creationId xmlns:a16="http://schemas.microsoft.com/office/drawing/2014/main" id="{9A8EBD33-D6ED-E340-B029-6FA924DC0768}"/>
              </a:ext>
            </a:extLst>
          </p:cNvPr>
          <p:cNvSpPr/>
          <p:nvPr/>
        </p:nvSpPr>
        <p:spPr>
          <a:xfrm>
            <a:off x="280555" y="4644389"/>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Rates of Change</a:t>
            </a:r>
          </a:p>
          <a:p>
            <a:pPr algn="ctr"/>
            <a:endParaRPr lang="en-US" b="1" dirty="0"/>
          </a:p>
          <a:p>
            <a:pPr algn="ctr"/>
            <a:r>
              <a:rPr lang="en-US" b="1" dirty="0"/>
              <a:t>Traits as “form of readiness for response” (Allport, 1937, p. 293) </a:t>
            </a:r>
          </a:p>
        </p:txBody>
      </p:sp>
      <p:sp>
        <p:nvSpPr>
          <p:cNvPr id="7" name="Rectangle 6">
            <a:extLst>
              <a:ext uri="{FF2B5EF4-FFF2-40B4-BE49-F238E27FC236}">
                <a16:creationId xmlns:a16="http://schemas.microsoft.com/office/drawing/2014/main" id="{87A74569-C550-4D47-98BB-2641CA68D27E}"/>
              </a:ext>
            </a:extLst>
          </p:cNvPr>
          <p:cNvSpPr/>
          <p:nvPr/>
        </p:nvSpPr>
        <p:spPr>
          <a:xfrm>
            <a:off x="4696693" y="200545"/>
            <a:ext cx="4166754" cy="9052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P-technique</a:t>
            </a:r>
          </a:p>
        </p:txBody>
      </p:sp>
      <p:sp>
        <p:nvSpPr>
          <p:cNvPr id="8" name="Rectangle 7">
            <a:extLst>
              <a:ext uri="{FF2B5EF4-FFF2-40B4-BE49-F238E27FC236}">
                <a16:creationId xmlns:a16="http://schemas.microsoft.com/office/drawing/2014/main" id="{1A0756C5-A03E-A348-AD05-9D8D9A853EB0}"/>
              </a:ext>
            </a:extLst>
          </p:cNvPr>
          <p:cNvSpPr/>
          <p:nvPr/>
        </p:nvSpPr>
        <p:spPr>
          <a:xfrm>
            <a:off x="4696693" y="1321516"/>
            <a:ext cx="4166754" cy="9052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Correlations</a:t>
            </a:r>
          </a:p>
        </p:txBody>
      </p:sp>
      <p:sp>
        <p:nvSpPr>
          <p:cNvPr id="11" name="Rectangle 10">
            <a:extLst>
              <a:ext uri="{FF2B5EF4-FFF2-40B4-BE49-F238E27FC236}">
                <a16:creationId xmlns:a16="http://schemas.microsoft.com/office/drawing/2014/main" id="{B8DD0674-2881-5441-9144-45A471DE218F}"/>
              </a:ext>
            </a:extLst>
          </p:cNvPr>
          <p:cNvSpPr/>
          <p:nvPr/>
        </p:nvSpPr>
        <p:spPr>
          <a:xfrm>
            <a:off x="4696693" y="4644389"/>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Change as Outcome</a:t>
            </a:r>
          </a:p>
        </p:txBody>
      </p:sp>
      <p:sp>
        <p:nvSpPr>
          <p:cNvPr id="12" name="Rectangle 11">
            <a:extLst>
              <a:ext uri="{FF2B5EF4-FFF2-40B4-BE49-F238E27FC236}">
                <a16:creationId xmlns:a16="http://schemas.microsoft.com/office/drawing/2014/main" id="{3869132F-5519-2844-9002-9A28DC6E376F}"/>
              </a:ext>
            </a:extLst>
          </p:cNvPr>
          <p:cNvSpPr/>
          <p:nvPr/>
        </p:nvSpPr>
        <p:spPr>
          <a:xfrm>
            <a:off x="4696693" y="5744578"/>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Rates of Change</a:t>
            </a:r>
          </a:p>
        </p:txBody>
      </p:sp>
      <p:sp>
        <p:nvSpPr>
          <p:cNvPr id="13" name="Rectangle 12">
            <a:extLst>
              <a:ext uri="{FF2B5EF4-FFF2-40B4-BE49-F238E27FC236}">
                <a16:creationId xmlns:a16="http://schemas.microsoft.com/office/drawing/2014/main" id="{5DEAAB88-AA6F-9147-936E-EB26C173476B}"/>
              </a:ext>
            </a:extLst>
          </p:cNvPr>
          <p:cNvSpPr/>
          <p:nvPr/>
        </p:nvSpPr>
        <p:spPr>
          <a:xfrm>
            <a:off x="1035171" y="1644411"/>
            <a:ext cx="7073661" cy="2609490"/>
          </a:xfrm>
          <a:prstGeom prst="rect">
            <a:avLst/>
          </a:prstGeom>
          <a:solidFill>
            <a:srgbClr val="0532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See Beck &amp; Jackson (2019b), </a:t>
            </a:r>
            <a:r>
              <a:rPr lang="en-US" sz="3200" b="1" dirty="0" err="1"/>
              <a:t>Boker</a:t>
            </a:r>
            <a:r>
              <a:rPr lang="en-US" sz="3200" b="1" dirty="0"/>
              <a:t> (2004), Butner et al., (2014), Revelle &amp; Condon (2015), Wilt, </a:t>
            </a:r>
            <a:r>
              <a:rPr lang="en-US" sz="3200" b="1" dirty="0" err="1"/>
              <a:t>Bleidorn</a:t>
            </a:r>
            <a:r>
              <a:rPr lang="en-US" sz="3200" b="1" dirty="0"/>
              <a:t>, &amp; Revelle (2016)</a:t>
            </a:r>
          </a:p>
        </p:txBody>
      </p:sp>
    </p:spTree>
    <p:extLst>
      <p:ext uri="{BB962C8B-B14F-4D97-AF65-F5344CB8AC3E}">
        <p14:creationId xmlns:p14="http://schemas.microsoft.com/office/powerpoint/2010/main" val="56170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22CD72E-F71D-AE47-8DBE-AC3B1A8CC2E6}"/>
              </a:ext>
            </a:extLst>
          </p:cNvPr>
          <p:cNvSpPr/>
          <p:nvPr/>
        </p:nvSpPr>
        <p:spPr>
          <a:xfrm>
            <a:off x="280555" y="200545"/>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Unique Structure</a:t>
            </a:r>
          </a:p>
          <a:p>
            <a:pPr algn="ctr"/>
            <a:endParaRPr lang="en-US" b="1" dirty="0"/>
          </a:p>
          <a:p>
            <a:pPr algn="ctr"/>
            <a:r>
              <a:rPr lang="en-US" b="1" dirty="0"/>
              <a:t>“Personality is the dynamic organization within an individual of those psychophysical systems” (Allport, 1937)</a:t>
            </a:r>
          </a:p>
        </p:txBody>
      </p:sp>
      <p:sp>
        <p:nvSpPr>
          <p:cNvPr id="14" name="Rectangle 13">
            <a:extLst>
              <a:ext uri="{FF2B5EF4-FFF2-40B4-BE49-F238E27FC236}">
                <a16:creationId xmlns:a16="http://schemas.microsoft.com/office/drawing/2014/main" id="{10CF8BEE-A381-E846-8030-4B6D09085D6A}"/>
              </a:ext>
            </a:extLst>
          </p:cNvPr>
          <p:cNvSpPr/>
          <p:nvPr/>
        </p:nvSpPr>
        <p:spPr>
          <a:xfrm>
            <a:off x="280555" y="2422467"/>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Trait Independence</a:t>
            </a:r>
          </a:p>
          <a:p>
            <a:pPr algn="ctr"/>
            <a:endParaRPr lang="en-US" b="1" dirty="0"/>
          </a:p>
          <a:p>
            <a:pPr algn="ctr"/>
            <a:r>
              <a:rPr lang="en-US" b="1" dirty="0"/>
              <a:t>“No trait operates alone” (Allport, 1937)</a:t>
            </a:r>
          </a:p>
        </p:txBody>
      </p:sp>
      <p:sp>
        <p:nvSpPr>
          <p:cNvPr id="11" name="Rectangle 10">
            <a:extLst>
              <a:ext uri="{FF2B5EF4-FFF2-40B4-BE49-F238E27FC236}">
                <a16:creationId xmlns:a16="http://schemas.microsoft.com/office/drawing/2014/main" id="{FF83EB68-36BD-0B45-9DB2-F6B367E580C6}"/>
              </a:ext>
            </a:extLst>
          </p:cNvPr>
          <p:cNvSpPr/>
          <p:nvPr/>
        </p:nvSpPr>
        <p:spPr>
          <a:xfrm>
            <a:off x="280555" y="4644389"/>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Rates of Change</a:t>
            </a:r>
          </a:p>
          <a:p>
            <a:pPr algn="ctr"/>
            <a:endParaRPr lang="en-US" b="1" dirty="0"/>
          </a:p>
          <a:p>
            <a:pPr algn="ctr"/>
            <a:r>
              <a:rPr lang="en-US" b="1" dirty="0"/>
              <a:t>Traits as “form of readiness for response” (Allport, 1937, p. 293) </a:t>
            </a:r>
          </a:p>
        </p:txBody>
      </p:sp>
    </p:spTree>
    <p:extLst>
      <p:ext uri="{BB962C8B-B14F-4D97-AF65-F5344CB8AC3E}">
        <p14:creationId xmlns:p14="http://schemas.microsoft.com/office/powerpoint/2010/main" val="1913003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A74569-C550-4D47-98BB-2641CA68D27E}"/>
              </a:ext>
            </a:extLst>
          </p:cNvPr>
          <p:cNvSpPr/>
          <p:nvPr/>
        </p:nvSpPr>
        <p:spPr>
          <a:xfrm>
            <a:off x="4696693" y="200545"/>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P-technique</a:t>
            </a:r>
          </a:p>
        </p:txBody>
      </p:sp>
      <p:sp>
        <p:nvSpPr>
          <p:cNvPr id="8" name="Rectangle 7">
            <a:extLst>
              <a:ext uri="{FF2B5EF4-FFF2-40B4-BE49-F238E27FC236}">
                <a16:creationId xmlns:a16="http://schemas.microsoft.com/office/drawing/2014/main" id="{1A0756C5-A03E-A348-AD05-9D8D9A853EB0}"/>
              </a:ext>
            </a:extLst>
          </p:cNvPr>
          <p:cNvSpPr/>
          <p:nvPr/>
        </p:nvSpPr>
        <p:spPr>
          <a:xfrm>
            <a:off x="4696693" y="1321516"/>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Correlations</a:t>
            </a:r>
          </a:p>
        </p:txBody>
      </p:sp>
      <p:sp>
        <p:nvSpPr>
          <p:cNvPr id="9" name="Rectangle 8">
            <a:extLst>
              <a:ext uri="{FF2B5EF4-FFF2-40B4-BE49-F238E27FC236}">
                <a16:creationId xmlns:a16="http://schemas.microsoft.com/office/drawing/2014/main" id="{20DCFD22-10AD-D54D-894B-EE16C8A75694}"/>
              </a:ext>
            </a:extLst>
          </p:cNvPr>
          <p:cNvSpPr/>
          <p:nvPr/>
        </p:nvSpPr>
        <p:spPr>
          <a:xfrm>
            <a:off x="4696693" y="2422467"/>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Partial Correlations</a:t>
            </a:r>
          </a:p>
        </p:txBody>
      </p:sp>
      <p:sp>
        <p:nvSpPr>
          <p:cNvPr id="10" name="Rectangle 9">
            <a:extLst>
              <a:ext uri="{FF2B5EF4-FFF2-40B4-BE49-F238E27FC236}">
                <a16:creationId xmlns:a16="http://schemas.microsoft.com/office/drawing/2014/main" id="{6860A148-C528-8F4F-B1DD-89ECAB29E2F8}"/>
              </a:ext>
            </a:extLst>
          </p:cNvPr>
          <p:cNvSpPr/>
          <p:nvPr/>
        </p:nvSpPr>
        <p:spPr>
          <a:xfrm>
            <a:off x="4696693" y="3522656"/>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Regressions</a:t>
            </a:r>
          </a:p>
        </p:txBody>
      </p:sp>
      <p:sp>
        <p:nvSpPr>
          <p:cNvPr id="13" name="Rectangle 12">
            <a:extLst>
              <a:ext uri="{FF2B5EF4-FFF2-40B4-BE49-F238E27FC236}">
                <a16:creationId xmlns:a16="http://schemas.microsoft.com/office/drawing/2014/main" id="{F22CD72E-F71D-AE47-8DBE-AC3B1A8CC2E6}"/>
              </a:ext>
            </a:extLst>
          </p:cNvPr>
          <p:cNvSpPr/>
          <p:nvPr/>
        </p:nvSpPr>
        <p:spPr>
          <a:xfrm>
            <a:off x="280555" y="200545"/>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Unique Structure</a:t>
            </a:r>
          </a:p>
          <a:p>
            <a:pPr algn="ctr"/>
            <a:endParaRPr lang="en-US" b="1" dirty="0"/>
          </a:p>
          <a:p>
            <a:pPr algn="ctr"/>
            <a:r>
              <a:rPr lang="en-US" b="1" dirty="0"/>
              <a:t>“Personality is the dynamic organization within an individual of those psychophysical systems” (Allport, 1937)</a:t>
            </a:r>
          </a:p>
        </p:txBody>
      </p:sp>
      <p:sp>
        <p:nvSpPr>
          <p:cNvPr id="14" name="Rectangle 13">
            <a:extLst>
              <a:ext uri="{FF2B5EF4-FFF2-40B4-BE49-F238E27FC236}">
                <a16:creationId xmlns:a16="http://schemas.microsoft.com/office/drawing/2014/main" id="{10CF8BEE-A381-E846-8030-4B6D09085D6A}"/>
              </a:ext>
            </a:extLst>
          </p:cNvPr>
          <p:cNvSpPr/>
          <p:nvPr/>
        </p:nvSpPr>
        <p:spPr>
          <a:xfrm>
            <a:off x="280555" y="2422467"/>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Trait Independence</a:t>
            </a:r>
          </a:p>
          <a:p>
            <a:pPr algn="ctr"/>
            <a:endParaRPr lang="en-US" b="1" dirty="0"/>
          </a:p>
          <a:p>
            <a:pPr algn="ctr"/>
            <a:r>
              <a:rPr lang="en-US" b="1" dirty="0"/>
              <a:t>“No trait operates alone” (Allport, 1937)</a:t>
            </a:r>
          </a:p>
        </p:txBody>
      </p:sp>
      <p:sp>
        <p:nvSpPr>
          <p:cNvPr id="11" name="Rectangle 10">
            <a:extLst>
              <a:ext uri="{FF2B5EF4-FFF2-40B4-BE49-F238E27FC236}">
                <a16:creationId xmlns:a16="http://schemas.microsoft.com/office/drawing/2014/main" id="{FF83EB68-36BD-0B45-9DB2-F6B367E580C6}"/>
              </a:ext>
            </a:extLst>
          </p:cNvPr>
          <p:cNvSpPr/>
          <p:nvPr/>
        </p:nvSpPr>
        <p:spPr>
          <a:xfrm>
            <a:off x="280555" y="4644389"/>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Rates of Change</a:t>
            </a:r>
          </a:p>
          <a:p>
            <a:pPr algn="ctr"/>
            <a:endParaRPr lang="en-US" b="1" dirty="0"/>
          </a:p>
          <a:p>
            <a:pPr algn="ctr"/>
            <a:r>
              <a:rPr lang="en-US" b="1" dirty="0"/>
              <a:t>Traits as “form of readiness for response” (Allport, 1937, p. 293) </a:t>
            </a:r>
          </a:p>
        </p:txBody>
      </p:sp>
      <p:sp>
        <p:nvSpPr>
          <p:cNvPr id="12" name="Rectangle 11">
            <a:extLst>
              <a:ext uri="{FF2B5EF4-FFF2-40B4-BE49-F238E27FC236}">
                <a16:creationId xmlns:a16="http://schemas.microsoft.com/office/drawing/2014/main" id="{585174C3-666D-2C43-9255-42924AE8CBEF}"/>
              </a:ext>
            </a:extLst>
          </p:cNvPr>
          <p:cNvSpPr/>
          <p:nvPr/>
        </p:nvSpPr>
        <p:spPr>
          <a:xfrm>
            <a:off x="4696693" y="4644389"/>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Change as Outcome</a:t>
            </a:r>
          </a:p>
        </p:txBody>
      </p:sp>
      <p:sp>
        <p:nvSpPr>
          <p:cNvPr id="15" name="Rectangle 14">
            <a:extLst>
              <a:ext uri="{FF2B5EF4-FFF2-40B4-BE49-F238E27FC236}">
                <a16:creationId xmlns:a16="http://schemas.microsoft.com/office/drawing/2014/main" id="{707CD7DF-E107-9D41-8403-D36AA36CE03D}"/>
              </a:ext>
            </a:extLst>
          </p:cNvPr>
          <p:cNvSpPr/>
          <p:nvPr/>
        </p:nvSpPr>
        <p:spPr>
          <a:xfrm>
            <a:off x="4696693" y="5744578"/>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Rates of Change</a:t>
            </a:r>
          </a:p>
        </p:txBody>
      </p:sp>
    </p:spTree>
    <p:extLst>
      <p:ext uri="{BB962C8B-B14F-4D97-AF65-F5344CB8AC3E}">
        <p14:creationId xmlns:p14="http://schemas.microsoft.com/office/powerpoint/2010/main" val="3183120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A74569-C550-4D47-98BB-2641CA68D27E}"/>
              </a:ext>
            </a:extLst>
          </p:cNvPr>
          <p:cNvSpPr/>
          <p:nvPr/>
        </p:nvSpPr>
        <p:spPr>
          <a:xfrm>
            <a:off x="4696693" y="200545"/>
            <a:ext cx="4166754" cy="9052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P-technique</a:t>
            </a:r>
          </a:p>
        </p:txBody>
      </p:sp>
      <p:sp>
        <p:nvSpPr>
          <p:cNvPr id="8" name="Rectangle 7">
            <a:extLst>
              <a:ext uri="{FF2B5EF4-FFF2-40B4-BE49-F238E27FC236}">
                <a16:creationId xmlns:a16="http://schemas.microsoft.com/office/drawing/2014/main" id="{1A0756C5-A03E-A348-AD05-9D8D9A853EB0}"/>
              </a:ext>
            </a:extLst>
          </p:cNvPr>
          <p:cNvSpPr/>
          <p:nvPr/>
        </p:nvSpPr>
        <p:spPr>
          <a:xfrm>
            <a:off x="4696693" y="1321516"/>
            <a:ext cx="4166754" cy="9052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Correlations</a:t>
            </a:r>
          </a:p>
        </p:txBody>
      </p:sp>
      <p:sp>
        <p:nvSpPr>
          <p:cNvPr id="9" name="Rectangle 8">
            <a:extLst>
              <a:ext uri="{FF2B5EF4-FFF2-40B4-BE49-F238E27FC236}">
                <a16:creationId xmlns:a16="http://schemas.microsoft.com/office/drawing/2014/main" id="{20DCFD22-10AD-D54D-894B-EE16C8A75694}"/>
              </a:ext>
            </a:extLst>
          </p:cNvPr>
          <p:cNvSpPr/>
          <p:nvPr/>
        </p:nvSpPr>
        <p:spPr>
          <a:xfrm>
            <a:off x="4696693" y="2422467"/>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Partial Correlations</a:t>
            </a:r>
          </a:p>
        </p:txBody>
      </p:sp>
      <p:sp>
        <p:nvSpPr>
          <p:cNvPr id="10" name="Rectangle 9">
            <a:extLst>
              <a:ext uri="{FF2B5EF4-FFF2-40B4-BE49-F238E27FC236}">
                <a16:creationId xmlns:a16="http://schemas.microsoft.com/office/drawing/2014/main" id="{6860A148-C528-8F4F-B1DD-89ECAB29E2F8}"/>
              </a:ext>
            </a:extLst>
          </p:cNvPr>
          <p:cNvSpPr/>
          <p:nvPr/>
        </p:nvSpPr>
        <p:spPr>
          <a:xfrm>
            <a:off x="4696693" y="3522656"/>
            <a:ext cx="4166754" cy="90525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Within-Person Regressions</a:t>
            </a:r>
          </a:p>
        </p:txBody>
      </p:sp>
      <p:sp>
        <p:nvSpPr>
          <p:cNvPr id="13" name="Rectangle 12">
            <a:extLst>
              <a:ext uri="{FF2B5EF4-FFF2-40B4-BE49-F238E27FC236}">
                <a16:creationId xmlns:a16="http://schemas.microsoft.com/office/drawing/2014/main" id="{F22CD72E-F71D-AE47-8DBE-AC3B1A8CC2E6}"/>
              </a:ext>
            </a:extLst>
          </p:cNvPr>
          <p:cNvSpPr/>
          <p:nvPr/>
        </p:nvSpPr>
        <p:spPr>
          <a:xfrm>
            <a:off x="280555" y="200545"/>
            <a:ext cx="4166754" cy="20054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Unique Structure</a:t>
            </a:r>
          </a:p>
          <a:p>
            <a:pPr algn="ctr"/>
            <a:endParaRPr lang="en-US" b="1" dirty="0"/>
          </a:p>
          <a:p>
            <a:pPr algn="ctr"/>
            <a:r>
              <a:rPr lang="en-US" b="1" dirty="0"/>
              <a:t>“Personality is the dynamic organization within an individual of those psychophysical systems” (Allport, 1937)</a:t>
            </a:r>
          </a:p>
        </p:txBody>
      </p:sp>
      <p:sp>
        <p:nvSpPr>
          <p:cNvPr id="14" name="Rectangle 13">
            <a:extLst>
              <a:ext uri="{FF2B5EF4-FFF2-40B4-BE49-F238E27FC236}">
                <a16:creationId xmlns:a16="http://schemas.microsoft.com/office/drawing/2014/main" id="{10CF8BEE-A381-E846-8030-4B6D09085D6A}"/>
              </a:ext>
            </a:extLst>
          </p:cNvPr>
          <p:cNvSpPr/>
          <p:nvPr/>
        </p:nvSpPr>
        <p:spPr>
          <a:xfrm>
            <a:off x="280555" y="2422467"/>
            <a:ext cx="4166754" cy="20054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Trait Independence</a:t>
            </a:r>
          </a:p>
          <a:p>
            <a:pPr algn="ctr"/>
            <a:endParaRPr lang="en-US" b="1" dirty="0"/>
          </a:p>
          <a:p>
            <a:pPr algn="ctr"/>
            <a:r>
              <a:rPr lang="en-US" b="1" dirty="0"/>
              <a:t>“No trait operates alone” (Allport, 1937)</a:t>
            </a:r>
          </a:p>
        </p:txBody>
      </p:sp>
      <p:sp>
        <p:nvSpPr>
          <p:cNvPr id="11" name="Rectangle 10">
            <a:extLst>
              <a:ext uri="{FF2B5EF4-FFF2-40B4-BE49-F238E27FC236}">
                <a16:creationId xmlns:a16="http://schemas.microsoft.com/office/drawing/2014/main" id="{FF83EB68-36BD-0B45-9DB2-F6B367E580C6}"/>
              </a:ext>
            </a:extLst>
          </p:cNvPr>
          <p:cNvSpPr/>
          <p:nvPr/>
        </p:nvSpPr>
        <p:spPr>
          <a:xfrm>
            <a:off x="280555" y="4644389"/>
            <a:ext cx="4166754" cy="20054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Rates of Change</a:t>
            </a:r>
          </a:p>
          <a:p>
            <a:pPr algn="ctr"/>
            <a:endParaRPr lang="en-US" b="1" dirty="0"/>
          </a:p>
          <a:p>
            <a:pPr algn="ctr"/>
            <a:r>
              <a:rPr lang="en-US" b="1" dirty="0"/>
              <a:t>Traits as “form of readiness for response” (Allport, 1937, p. 293) </a:t>
            </a:r>
          </a:p>
        </p:txBody>
      </p:sp>
      <p:sp>
        <p:nvSpPr>
          <p:cNvPr id="12" name="Rectangle 11">
            <a:extLst>
              <a:ext uri="{FF2B5EF4-FFF2-40B4-BE49-F238E27FC236}">
                <a16:creationId xmlns:a16="http://schemas.microsoft.com/office/drawing/2014/main" id="{585174C3-666D-2C43-9255-42924AE8CBEF}"/>
              </a:ext>
            </a:extLst>
          </p:cNvPr>
          <p:cNvSpPr/>
          <p:nvPr/>
        </p:nvSpPr>
        <p:spPr>
          <a:xfrm>
            <a:off x="4696693" y="4644389"/>
            <a:ext cx="4166754" cy="9052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Change as Outcome</a:t>
            </a:r>
          </a:p>
        </p:txBody>
      </p:sp>
      <p:sp>
        <p:nvSpPr>
          <p:cNvPr id="15" name="Rectangle 14">
            <a:extLst>
              <a:ext uri="{FF2B5EF4-FFF2-40B4-BE49-F238E27FC236}">
                <a16:creationId xmlns:a16="http://schemas.microsoft.com/office/drawing/2014/main" id="{707CD7DF-E107-9D41-8403-D36AA36CE03D}"/>
              </a:ext>
            </a:extLst>
          </p:cNvPr>
          <p:cNvSpPr/>
          <p:nvPr/>
        </p:nvSpPr>
        <p:spPr>
          <a:xfrm>
            <a:off x="4696693" y="5744578"/>
            <a:ext cx="4166754" cy="9052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Rates of Change</a:t>
            </a:r>
          </a:p>
        </p:txBody>
      </p:sp>
    </p:spTree>
    <p:extLst>
      <p:ext uri="{BB962C8B-B14F-4D97-AF65-F5344CB8AC3E}">
        <p14:creationId xmlns:p14="http://schemas.microsoft.com/office/powerpoint/2010/main" val="1155314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2626164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82C-1937-D14E-A92F-E40DEC63C0F9}"/>
              </a:ext>
            </a:extLst>
          </p:cNvPr>
          <p:cNvSpPr>
            <a:spLocks noGrp="1"/>
          </p:cNvSpPr>
          <p:nvPr>
            <p:ph type="title"/>
          </p:nvPr>
        </p:nvSpPr>
        <p:spPr/>
        <p:txBody>
          <a:bodyPr/>
          <a:lstStyle/>
          <a:p>
            <a:pPr algn="ctr"/>
            <a:r>
              <a:rPr lang="en-US" b="1" dirty="0">
                <a:solidFill>
                  <a:srgbClr val="C00000"/>
                </a:solidFill>
              </a:rPr>
              <a:t>Idiographic Assessment:</a:t>
            </a:r>
            <a:br>
              <a:rPr lang="en-US" b="1" dirty="0">
                <a:solidFill>
                  <a:srgbClr val="C00000"/>
                </a:solidFill>
              </a:rPr>
            </a:br>
            <a:r>
              <a:rPr lang="en-US" sz="3200" b="1" dirty="0">
                <a:solidFill>
                  <a:srgbClr val="C00000"/>
                </a:solidFill>
              </a:rPr>
              <a:t>Graphical Autoregressive Models</a:t>
            </a:r>
            <a:endParaRPr lang="en-US" b="1" dirty="0">
              <a:solidFill>
                <a:srgbClr val="C00000"/>
              </a:solidFill>
            </a:endParaRPr>
          </a:p>
        </p:txBody>
      </p:sp>
      <p:pic>
        <p:nvPicPr>
          <p:cNvPr id="4" name="Picture 3">
            <a:extLst>
              <a:ext uri="{FF2B5EF4-FFF2-40B4-BE49-F238E27FC236}">
                <a16:creationId xmlns:a16="http://schemas.microsoft.com/office/drawing/2014/main" id="{1FDF14CC-CB16-DB45-BDFC-1554AB8D2637}"/>
              </a:ext>
            </a:extLst>
          </p:cNvPr>
          <p:cNvPicPr>
            <a:picLocks noChangeAspect="1"/>
          </p:cNvPicPr>
          <p:nvPr/>
        </p:nvPicPr>
        <p:blipFill>
          <a:blip r:embed="rId3"/>
          <a:stretch>
            <a:fillRect/>
          </a:stretch>
        </p:blipFill>
        <p:spPr>
          <a:xfrm>
            <a:off x="442912" y="1527940"/>
            <a:ext cx="5829300" cy="1600200"/>
          </a:xfrm>
          <a:prstGeom prst="rect">
            <a:avLst/>
          </a:prstGeom>
        </p:spPr>
      </p:pic>
      <p:sp>
        <p:nvSpPr>
          <p:cNvPr id="5" name="TextBox 4">
            <a:extLst>
              <a:ext uri="{FF2B5EF4-FFF2-40B4-BE49-F238E27FC236}">
                <a16:creationId xmlns:a16="http://schemas.microsoft.com/office/drawing/2014/main" id="{F0A4F413-3118-174B-AA61-20CFB83993DB}"/>
              </a:ext>
            </a:extLst>
          </p:cNvPr>
          <p:cNvSpPr txBox="1"/>
          <p:nvPr/>
        </p:nvSpPr>
        <p:spPr>
          <a:xfrm>
            <a:off x="6457950" y="1608772"/>
            <a:ext cx="4229100" cy="1477328"/>
          </a:xfrm>
          <a:prstGeom prst="rect">
            <a:avLst/>
          </a:prstGeom>
          <a:noFill/>
        </p:spPr>
        <p:txBody>
          <a:bodyPr wrap="square" rtlCol="0">
            <a:spAutoFit/>
          </a:bodyPr>
          <a:lstStyle/>
          <a:p>
            <a:r>
              <a:rPr lang="en-US" i="1" dirty="0"/>
              <a:t>k</a:t>
            </a:r>
            <a:r>
              <a:rPr lang="en-US" dirty="0"/>
              <a:t> = subjects</a:t>
            </a:r>
          </a:p>
          <a:p>
            <a:r>
              <a:rPr lang="en-US" i="1" dirty="0" err="1"/>
              <a:t>i</a:t>
            </a:r>
            <a:r>
              <a:rPr lang="en-US" dirty="0"/>
              <a:t> = item</a:t>
            </a:r>
          </a:p>
          <a:p>
            <a:r>
              <a:rPr lang="en-US" i="1" dirty="0"/>
              <a:t>j</a:t>
            </a:r>
            <a:r>
              <a:rPr lang="en-US" dirty="0"/>
              <a:t> = item</a:t>
            </a:r>
          </a:p>
          <a:p>
            <a:r>
              <a:rPr lang="en-US" i="1" dirty="0"/>
              <a:t>t</a:t>
            </a:r>
            <a:r>
              <a:rPr lang="en-US" dirty="0"/>
              <a:t> = assessment point </a:t>
            </a:r>
          </a:p>
          <a:p>
            <a:endParaRPr lang="en-US" dirty="0"/>
          </a:p>
        </p:txBody>
      </p:sp>
      <p:sp>
        <p:nvSpPr>
          <p:cNvPr id="3" name="TextBox 2">
            <a:extLst>
              <a:ext uri="{FF2B5EF4-FFF2-40B4-BE49-F238E27FC236}">
                <a16:creationId xmlns:a16="http://schemas.microsoft.com/office/drawing/2014/main" id="{08C6DBB4-1547-2C48-B78A-AD33448FDA90}"/>
              </a:ext>
            </a:extLst>
          </p:cNvPr>
          <p:cNvSpPr txBox="1"/>
          <p:nvPr/>
        </p:nvSpPr>
        <p:spPr>
          <a:xfrm>
            <a:off x="2241797" y="6421817"/>
            <a:ext cx="6782481" cy="369332"/>
          </a:xfrm>
          <a:prstGeom prst="rect">
            <a:avLst/>
          </a:prstGeom>
          <a:noFill/>
        </p:spPr>
        <p:txBody>
          <a:bodyPr wrap="square" rtlCol="0">
            <a:spAutoFit/>
          </a:bodyPr>
          <a:lstStyle/>
          <a:p>
            <a:pPr algn="r"/>
            <a:r>
              <a:rPr lang="en-US" dirty="0"/>
              <a:t>Wild et al., 2010; </a:t>
            </a:r>
            <a:r>
              <a:rPr lang="en-US" dirty="0" err="1"/>
              <a:t>Epskamp</a:t>
            </a:r>
            <a:r>
              <a:rPr lang="en-US" dirty="0"/>
              <a:t>, </a:t>
            </a:r>
            <a:r>
              <a:rPr lang="en-US" dirty="0" err="1"/>
              <a:t>Waldorp</a:t>
            </a:r>
            <a:r>
              <a:rPr lang="en-US" dirty="0"/>
              <a:t>, </a:t>
            </a:r>
            <a:r>
              <a:rPr lang="en-US" dirty="0" err="1"/>
              <a:t>Mõttus</a:t>
            </a:r>
            <a:r>
              <a:rPr lang="en-US" dirty="0"/>
              <a:t>, &amp; </a:t>
            </a:r>
            <a:r>
              <a:rPr lang="en-US" dirty="0" err="1"/>
              <a:t>Borsboom</a:t>
            </a:r>
            <a:r>
              <a:rPr lang="en-US" dirty="0"/>
              <a:t> (2018)</a:t>
            </a:r>
          </a:p>
        </p:txBody>
      </p:sp>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1680893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7E735DC6-4261-684F-A536-84C03D306A99}"/>
              </a:ext>
            </a:extLst>
          </p:cNvPr>
          <p:cNvSpPr/>
          <p:nvPr/>
        </p:nvSpPr>
        <p:spPr>
          <a:xfrm>
            <a:off x="6314536" y="6374921"/>
            <a:ext cx="3122762" cy="483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532DC"/>
                </a:solidFill>
              </a:rPr>
              <a:t>Beck &amp; Jackson (2017)</a:t>
            </a:r>
          </a:p>
        </p:txBody>
      </p:sp>
    </p:spTree>
    <p:extLst>
      <p:ext uri="{BB962C8B-B14F-4D97-AF65-F5344CB8AC3E}">
        <p14:creationId xmlns:p14="http://schemas.microsoft.com/office/powerpoint/2010/main" val="109644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15" name="Picture 14">
            <a:extLst>
              <a:ext uri="{FF2B5EF4-FFF2-40B4-BE49-F238E27FC236}">
                <a16:creationId xmlns:a16="http://schemas.microsoft.com/office/drawing/2014/main" id="{814EB2A8-8866-E04A-A9B8-481DE35F112B}"/>
              </a:ext>
            </a:extLst>
          </p:cNvPr>
          <p:cNvPicPr>
            <a:picLocks noChangeAspect="1"/>
          </p:cNvPicPr>
          <p:nvPr/>
        </p:nvPicPr>
        <p:blipFill>
          <a:blip r:embed="rId4"/>
          <a:stretch>
            <a:fillRect/>
          </a:stretch>
        </p:blipFill>
        <p:spPr>
          <a:xfrm>
            <a:off x="2728914" y="2813735"/>
            <a:ext cx="1979718" cy="1979718"/>
          </a:xfrm>
          <a:prstGeom prst="rect">
            <a:avLst/>
          </a:prstGeom>
        </p:spPr>
      </p:pic>
      <p:sp>
        <p:nvSpPr>
          <p:cNvPr id="18" name="Oval 17">
            <a:extLst>
              <a:ext uri="{FF2B5EF4-FFF2-40B4-BE49-F238E27FC236}">
                <a16:creationId xmlns:a16="http://schemas.microsoft.com/office/drawing/2014/main" id="{C268B715-126B-6F4B-932F-B618B09E5A60}"/>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64AC99-6B8F-C441-A5E8-5034CA7447E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20" name="Straight Arrow Connector 19">
            <a:extLst>
              <a:ext uri="{FF2B5EF4-FFF2-40B4-BE49-F238E27FC236}">
                <a16:creationId xmlns:a16="http://schemas.microsoft.com/office/drawing/2014/main" id="{D053FC5A-A363-574F-9FE6-62BEA257FF76}"/>
              </a:ext>
            </a:extLst>
          </p:cNvPr>
          <p:cNvCxnSpPr>
            <a:cxnSpLocks/>
            <a:endCxn id="23"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1D2830-4629-764A-B528-E831077617D7}"/>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E99193-24BA-9A4F-BC99-F80BCE48C9F7}"/>
              </a:ext>
            </a:extLst>
          </p:cNvPr>
          <p:cNvCxnSpPr>
            <a:cxnSpLocks/>
            <a:stCxn id="19" idx="1"/>
            <a:endCxn id="23"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B5C4D3A-CA6C-0C48-A62B-E949B6512951}"/>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48DB81B-FE16-BB46-B7EF-5D2B24DF76DB}"/>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64EC11A-55C5-B04D-961A-DE8A9BBA2E39}"/>
              </a:ext>
            </a:extLst>
          </p:cNvPr>
          <p:cNvSpPr/>
          <p:nvPr/>
        </p:nvSpPr>
        <p:spPr>
          <a:xfrm>
            <a:off x="6314536" y="6374921"/>
            <a:ext cx="3122762" cy="483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532DC"/>
                </a:solidFill>
              </a:rPr>
              <a:t>Beck &amp; Jackson (2017)</a:t>
            </a:r>
          </a:p>
        </p:txBody>
      </p:sp>
    </p:spTree>
    <p:extLst>
      <p:ext uri="{BB962C8B-B14F-4D97-AF65-F5344CB8AC3E}">
        <p14:creationId xmlns:p14="http://schemas.microsoft.com/office/powerpoint/2010/main" val="229218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6" name="Rectangle 5">
            <a:extLst>
              <a:ext uri="{FF2B5EF4-FFF2-40B4-BE49-F238E27FC236}">
                <a16:creationId xmlns:a16="http://schemas.microsoft.com/office/drawing/2014/main" id="{E77BCACA-9B1A-F543-82DA-11352DE3FAAD}"/>
              </a:ext>
            </a:extLst>
          </p:cNvPr>
          <p:cNvSpPr/>
          <p:nvPr/>
        </p:nvSpPr>
        <p:spPr>
          <a:xfrm>
            <a:off x="152400" y="4793453"/>
            <a:ext cx="2576513" cy="18207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Change</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pic>
        <p:nvPicPr>
          <p:cNvPr id="10" name="Picture 9">
            <a:extLst>
              <a:ext uri="{FF2B5EF4-FFF2-40B4-BE49-F238E27FC236}">
                <a16:creationId xmlns:a16="http://schemas.microsoft.com/office/drawing/2014/main" id="{B5564AAE-AB41-544D-94AC-FE3426621239}"/>
              </a:ext>
            </a:extLst>
          </p:cNvPr>
          <p:cNvPicPr>
            <a:picLocks noChangeAspect="1"/>
          </p:cNvPicPr>
          <p:nvPr/>
        </p:nvPicPr>
        <p:blipFill>
          <a:blip r:embed="rId4"/>
          <a:stretch>
            <a:fillRect/>
          </a:stretch>
        </p:blipFill>
        <p:spPr>
          <a:xfrm>
            <a:off x="2728913" y="4814581"/>
            <a:ext cx="4007167" cy="2003584"/>
          </a:xfrm>
          <a:prstGeom prst="rect">
            <a:avLst/>
          </a:prstGeom>
        </p:spPr>
      </p:pic>
      <p:pic>
        <p:nvPicPr>
          <p:cNvPr id="12" name="Picture 11">
            <a:extLst>
              <a:ext uri="{FF2B5EF4-FFF2-40B4-BE49-F238E27FC236}">
                <a16:creationId xmlns:a16="http://schemas.microsoft.com/office/drawing/2014/main" id="{FE5DC887-E1A6-EC41-A3F4-2BDC7811FD98}"/>
              </a:ext>
            </a:extLst>
          </p:cNvPr>
          <p:cNvPicPr>
            <a:picLocks noChangeAspect="1"/>
          </p:cNvPicPr>
          <p:nvPr/>
        </p:nvPicPr>
        <p:blipFill>
          <a:blip r:embed="rId5"/>
          <a:stretch>
            <a:fillRect/>
          </a:stretch>
        </p:blipFill>
        <p:spPr>
          <a:xfrm>
            <a:off x="2728914" y="2813735"/>
            <a:ext cx="1979718" cy="1979718"/>
          </a:xfrm>
          <a:prstGeom prst="rect">
            <a:avLst/>
          </a:prstGeom>
        </p:spPr>
      </p:pic>
      <p:sp>
        <p:nvSpPr>
          <p:cNvPr id="13" name="Oval 12">
            <a:extLst>
              <a:ext uri="{FF2B5EF4-FFF2-40B4-BE49-F238E27FC236}">
                <a16:creationId xmlns:a16="http://schemas.microsoft.com/office/drawing/2014/main" id="{F2DE2D69-8F19-A54B-AF06-21C489F14B62}"/>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23381D6-7834-6945-87C7-36C7606A523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16" name="Straight Arrow Connector 15">
            <a:extLst>
              <a:ext uri="{FF2B5EF4-FFF2-40B4-BE49-F238E27FC236}">
                <a16:creationId xmlns:a16="http://schemas.microsoft.com/office/drawing/2014/main" id="{DE61133D-3F22-D04D-A943-60B1F5D63939}"/>
              </a:ext>
            </a:extLst>
          </p:cNvPr>
          <p:cNvCxnSpPr>
            <a:cxnSpLocks/>
            <a:endCxn id="26"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56C11-6B5C-E541-8C97-966BAEDD25D1}"/>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3D5200-FBE7-6B47-A166-065DD148C3C7}"/>
              </a:ext>
            </a:extLst>
          </p:cNvPr>
          <p:cNvCxnSpPr>
            <a:cxnSpLocks/>
            <a:stCxn id="14" idx="1"/>
            <a:endCxn id="26"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7442EF-3294-AE43-A93D-4EDE0AB1D9D2}"/>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B375E-5CD9-0441-A90F-2733B26ACC0E}"/>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18" name="Rectangle 17">
            <a:extLst>
              <a:ext uri="{FF2B5EF4-FFF2-40B4-BE49-F238E27FC236}">
                <a16:creationId xmlns:a16="http://schemas.microsoft.com/office/drawing/2014/main" id="{A01F431D-7397-454B-9F90-23508B7C2646}"/>
              </a:ext>
            </a:extLst>
          </p:cNvPr>
          <p:cNvSpPr/>
          <p:nvPr/>
        </p:nvSpPr>
        <p:spPr>
          <a:xfrm>
            <a:off x="6314536" y="6374921"/>
            <a:ext cx="3122762" cy="483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532DC"/>
                </a:solidFill>
              </a:rPr>
              <a:t>Beck &amp; Jackson (2017)</a:t>
            </a:r>
          </a:p>
        </p:txBody>
      </p:sp>
    </p:spTree>
    <p:extLst>
      <p:ext uri="{BB962C8B-B14F-4D97-AF65-F5344CB8AC3E}">
        <p14:creationId xmlns:p14="http://schemas.microsoft.com/office/powerpoint/2010/main" val="2651791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8F14C8C-9CFD-5647-926F-BF9058B0DDCA}"/>
              </a:ext>
            </a:extLst>
          </p:cNvPr>
          <p:cNvGraphicFramePr>
            <a:graphicFrameLocks noGrp="1"/>
          </p:cNvGraphicFramePr>
          <p:nvPr/>
        </p:nvGraphicFramePr>
        <p:xfrm>
          <a:off x="267627" y="2386981"/>
          <a:ext cx="3947531" cy="2787015"/>
        </p:xfrm>
        <a:graphic>
          <a:graphicData uri="http://schemas.openxmlformats.org/drawingml/2006/table">
            <a:tbl>
              <a:tblPr/>
              <a:tblGrid>
                <a:gridCol w="367991">
                  <a:extLst>
                    <a:ext uri="{9D8B030D-6E8A-4147-A177-3AD203B41FA5}">
                      <a16:colId xmlns:a16="http://schemas.microsoft.com/office/drawing/2014/main" val="3865082084"/>
                    </a:ext>
                  </a:extLst>
                </a:gridCol>
                <a:gridCol w="715908">
                  <a:extLst>
                    <a:ext uri="{9D8B030D-6E8A-4147-A177-3AD203B41FA5}">
                      <a16:colId xmlns:a16="http://schemas.microsoft.com/office/drawing/2014/main" val="1562168433"/>
                    </a:ext>
                  </a:extLst>
                </a:gridCol>
                <a:gridCol w="715908">
                  <a:extLst>
                    <a:ext uri="{9D8B030D-6E8A-4147-A177-3AD203B41FA5}">
                      <a16:colId xmlns:a16="http://schemas.microsoft.com/office/drawing/2014/main" val="2470718591"/>
                    </a:ext>
                  </a:extLst>
                </a:gridCol>
                <a:gridCol w="715908">
                  <a:extLst>
                    <a:ext uri="{9D8B030D-6E8A-4147-A177-3AD203B41FA5}">
                      <a16:colId xmlns:a16="http://schemas.microsoft.com/office/drawing/2014/main" val="2706837999"/>
                    </a:ext>
                  </a:extLst>
                </a:gridCol>
                <a:gridCol w="715908">
                  <a:extLst>
                    <a:ext uri="{9D8B030D-6E8A-4147-A177-3AD203B41FA5}">
                      <a16:colId xmlns:a16="http://schemas.microsoft.com/office/drawing/2014/main" val="1837199400"/>
                    </a:ext>
                  </a:extLst>
                </a:gridCol>
                <a:gridCol w="715908">
                  <a:extLst>
                    <a:ext uri="{9D8B030D-6E8A-4147-A177-3AD203B41FA5}">
                      <a16:colId xmlns:a16="http://schemas.microsoft.com/office/drawing/2014/main" val="4281058920"/>
                    </a:ext>
                  </a:extLst>
                </a:gridCol>
              </a:tblGrid>
              <a:tr h="203200">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374815"/>
                  </a:ext>
                </a:extLst>
              </a:tr>
              <a:tr h="203200">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58560"/>
                  </a:ext>
                </a:extLst>
              </a:tr>
              <a:tr h="203200">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834321"/>
                  </a:ext>
                </a:extLst>
              </a:tr>
              <a:tr h="203200">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2504469"/>
                  </a:ext>
                </a:extLst>
              </a:tr>
              <a:tr h="203200">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904434"/>
                  </a:ext>
                </a:extLst>
              </a:tr>
              <a:tr h="203200">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833396"/>
                  </a:ext>
                </a:extLst>
              </a:tr>
              <a:tr h="203200">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044599"/>
                  </a:ext>
                </a:extLst>
              </a:tr>
              <a:tr h="203200">
                <a:tc>
                  <a:txBody>
                    <a:bodyPr/>
                    <a:lstStyle/>
                    <a:p>
                      <a:pPr algn="ctr" fontAlgn="b"/>
                      <a:r>
                        <a:rPr lang="en-US" sz="1600" b="1" i="0" u="none" strike="noStrike" dirty="0">
                          <a:solidFill>
                            <a:srgbClr val="000000"/>
                          </a:solidFill>
                          <a:effectLst/>
                          <a:latin typeface="Calibri" panose="020F0502020204030204" pitchFamily="34" charset="0"/>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62569"/>
                  </a:ext>
                </a:extLst>
              </a:tr>
              <a:tr h="203200">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44229"/>
                  </a:ext>
                </a:extLst>
              </a:tr>
              <a:tr h="203200">
                <a:tc>
                  <a:txBody>
                    <a:bodyPr/>
                    <a:lstStyle/>
                    <a:p>
                      <a:pPr algn="ctr" fontAlgn="b"/>
                      <a:r>
                        <a:rPr lang="en-US" sz="1600" b="1"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39059"/>
                  </a:ext>
                </a:extLst>
              </a:tr>
              <a:tr h="203200">
                <a:tc>
                  <a:txBody>
                    <a:bodyPr/>
                    <a:lstStyle/>
                    <a:p>
                      <a:pPr algn="ctr" fontAlgn="b"/>
                      <a:r>
                        <a:rPr lang="en-US" sz="1600" b="1" i="0" u="none" strike="noStrike" dirty="0">
                          <a:solidFill>
                            <a:srgbClr val="000000"/>
                          </a:solidFill>
                          <a:effectLst/>
                          <a:latin typeface="Calibri" panose="020F050202020403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704596"/>
                  </a:ext>
                </a:extLst>
              </a:tr>
            </a:tbl>
          </a:graphicData>
        </a:graphic>
      </p:graphicFrame>
      <p:sp>
        <p:nvSpPr>
          <p:cNvPr id="7" name="Rectangle 6">
            <a:extLst>
              <a:ext uri="{FF2B5EF4-FFF2-40B4-BE49-F238E27FC236}">
                <a16:creationId xmlns:a16="http://schemas.microsoft.com/office/drawing/2014/main" id="{AF66C099-D4D3-8C48-A192-12AC4213F04B}"/>
              </a:ext>
            </a:extLst>
          </p:cNvPr>
          <p:cNvSpPr/>
          <p:nvPr/>
        </p:nvSpPr>
        <p:spPr>
          <a:xfrm>
            <a:off x="690165" y="1728305"/>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8" name="Rectangle 7">
            <a:extLst>
              <a:ext uri="{FF2B5EF4-FFF2-40B4-BE49-F238E27FC236}">
                <a16:creationId xmlns:a16="http://schemas.microsoft.com/office/drawing/2014/main" id="{9550A7C2-D936-F74A-A628-5E5DF9258B47}"/>
              </a:ext>
            </a:extLst>
          </p:cNvPr>
          <p:cNvSpPr/>
          <p:nvPr/>
        </p:nvSpPr>
        <p:spPr>
          <a:xfrm>
            <a:off x="2830539" y="1728305"/>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9" name="Rectangle 8">
            <a:extLst>
              <a:ext uri="{FF2B5EF4-FFF2-40B4-BE49-F238E27FC236}">
                <a16:creationId xmlns:a16="http://schemas.microsoft.com/office/drawing/2014/main" id="{85693F38-E353-C347-82A2-BF2B3E311826}"/>
              </a:ext>
            </a:extLst>
          </p:cNvPr>
          <p:cNvSpPr/>
          <p:nvPr/>
        </p:nvSpPr>
        <p:spPr>
          <a:xfrm>
            <a:off x="2117081" y="1728305"/>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0" name="Rectangle 9">
            <a:extLst>
              <a:ext uri="{FF2B5EF4-FFF2-40B4-BE49-F238E27FC236}">
                <a16:creationId xmlns:a16="http://schemas.microsoft.com/office/drawing/2014/main" id="{4667582E-2D9A-C348-83FE-599A59FFD1B9}"/>
              </a:ext>
            </a:extLst>
          </p:cNvPr>
          <p:cNvSpPr/>
          <p:nvPr/>
        </p:nvSpPr>
        <p:spPr>
          <a:xfrm>
            <a:off x="1403623" y="1728305"/>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1" name="Rectangle 10">
            <a:extLst>
              <a:ext uri="{FF2B5EF4-FFF2-40B4-BE49-F238E27FC236}">
                <a16:creationId xmlns:a16="http://schemas.microsoft.com/office/drawing/2014/main" id="{EE094ED3-9471-B048-B5B3-3C14E6636C8F}"/>
              </a:ext>
            </a:extLst>
          </p:cNvPr>
          <p:cNvSpPr/>
          <p:nvPr/>
        </p:nvSpPr>
        <p:spPr>
          <a:xfrm>
            <a:off x="3543996" y="1728305"/>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graphicFrame>
        <p:nvGraphicFramePr>
          <p:cNvPr id="13" name="Table 12">
            <a:extLst>
              <a:ext uri="{FF2B5EF4-FFF2-40B4-BE49-F238E27FC236}">
                <a16:creationId xmlns:a16="http://schemas.microsoft.com/office/drawing/2014/main" id="{541FFF9A-CE52-404B-98F8-5F83F1817225}"/>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15" name="Rectangle 14">
            <a:extLst>
              <a:ext uri="{FF2B5EF4-FFF2-40B4-BE49-F238E27FC236}">
                <a16:creationId xmlns:a16="http://schemas.microsoft.com/office/drawing/2014/main" id="{07DE174E-45C3-9B47-973C-D37438358A21}"/>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644194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0432FF"/>
                </a:solidFill>
              </a:rPr>
              <a:t>Idiographic</a:t>
            </a:r>
          </a:p>
        </p:txBody>
      </p:sp>
      <p:pic>
        <p:nvPicPr>
          <p:cNvPr id="16" name="Picture 15"/>
          <p:cNvPicPr>
            <a:picLocks noChangeAspect="1"/>
          </p:cNvPicPr>
          <p:nvPr/>
        </p:nvPicPr>
        <p:blipFill>
          <a:blip r:embed="rId3"/>
          <a:stretch>
            <a:fillRect/>
          </a:stretch>
        </p:blipFill>
        <p:spPr>
          <a:xfrm>
            <a:off x="3586481" y="3139896"/>
            <a:ext cx="2019809" cy="2023110"/>
          </a:xfrm>
          <a:prstGeom prst="rect">
            <a:avLst/>
          </a:prstGeom>
        </p:spPr>
      </p:pic>
    </p:spTree>
    <p:extLst>
      <p:ext uri="{BB962C8B-B14F-4D97-AF65-F5344CB8AC3E}">
        <p14:creationId xmlns:p14="http://schemas.microsoft.com/office/powerpoint/2010/main" val="4092876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8F14C8C-9CFD-5647-926F-BF9058B0DDCA}"/>
              </a:ext>
            </a:extLst>
          </p:cNvPr>
          <p:cNvGraphicFramePr>
            <a:graphicFrameLocks noGrp="1"/>
          </p:cNvGraphicFramePr>
          <p:nvPr/>
        </p:nvGraphicFramePr>
        <p:xfrm>
          <a:off x="267627" y="2386981"/>
          <a:ext cx="3947531" cy="2787015"/>
        </p:xfrm>
        <a:graphic>
          <a:graphicData uri="http://schemas.openxmlformats.org/drawingml/2006/table">
            <a:tbl>
              <a:tblPr/>
              <a:tblGrid>
                <a:gridCol w="367991">
                  <a:extLst>
                    <a:ext uri="{9D8B030D-6E8A-4147-A177-3AD203B41FA5}">
                      <a16:colId xmlns:a16="http://schemas.microsoft.com/office/drawing/2014/main" val="3865082084"/>
                    </a:ext>
                  </a:extLst>
                </a:gridCol>
                <a:gridCol w="715908">
                  <a:extLst>
                    <a:ext uri="{9D8B030D-6E8A-4147-A177-3AD203B41FA5}">
                      <a16:colId xmlns:a16="http://schemas.microsoft.com/office/drawing/2014/main" val="1562168433"/>
                    </a:ext>
                  </a:extLst>
                </a:gridCol>
                <a:gridCol w="715908">
                  <a:extLst>
                    <a:ext uri="{9D8B030D-6E8A-4147-A177-3AD203B41FA5}">
                      <a16:colId xmlns:a16="http://schemas.microsoft.com/office/drawing/2014/main" val="2470718591"/>
                    </a:ext>
                  </a:extLst>
                </a:gridCol>
                <a:gridCol w="715908">
                  <a:extLst>
                    <a:ext uri="{9D8B030D-6E8A-4147-A177-3AD203B41FA5}">
                      <a16:colId xmlns:a16="http://schemas.microsoft.com/office/drawing/2014/main" val="2706837999"/>
                    </a:ext>
                  </a:extLst>
                </a:gridCol>
                <a:gridCol w="715908">
                  <a:extLst>
                    <a:ext uri="{9D8B030D-6E8A-4147-A177-3AD203B41FA5}">
                      <a16:colId xmlns:a16="http://schemas.microsoft.com/office/drawing/2014/main" val="1837199400"/>
                    </a:ext>
                  </a:extLst>
                </a:gridCol>
                <a:gridCol w="715908">
                  <a:extLst>
                    <a:ext uri="{9D8B030D-6E8A-4147-A177-3AD203B41FA5}">
                      <a16:colId xmlns:a16="http://schemas.microsoft.com/office/drawing/2014/main" val="4281058920"/>
                    </a:ext>
                  </a:extLst>
                </a:gridCol>
              </a:tblGrid>
              <a:tr h="203200">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0374815"/>
                  </a:ext>
                </a:extLst>
              </a:tr>
              <a:tr h="203200">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58560"/>
                  </a:ext>
                </a:extLst>
              </a:tr>
              <a:tr h="203200">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1834321"/>
                  </a:ext>
                </a:extLst>
              </a:tr>
              <a:tr h="203200">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2504469"/>
                  </a:ext>
                </a:extLst>
              </a:tr>
              <a:tr h="203200">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904434"/>
                  </a:ext>
                </a:extLst>
              </a:tr>
              <a:tr h="203200">
                <a:tc>
                  <a:txBody>
                    <a:bodyPr/>
                    <a:lstStyle/>
                    <a:p>
                      <a:pPr algn="ctr" fontAlgn="b"/>
                      <a:r>
                        <a:rPr lang="en-US" sz="1600" b="1" i="0" u="none" strike="noStrike" dirty="0">
                          <a:solidFill>
                            <a:srgbClr val="000000"/>
                          </a:solidFill>
                          <a:effectLst/>
                          <a:latin typeface="Calibri" panose="020F0502020204030204" pitchFamily="34" charset="0"/>
                        </a:rPr>
                        <a:t>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833396"/>
                  </a:ext>
                </a:extLst>
              </a:tr>
              <a:tr h="203200">
                <a:tc>
                  <a:txBody>
                    <a:bodyPr/>
                    <a:lstStyle/>
                    <a:p>
                      <a:pPr algn="ctr" fontAlgn="b"/>
                      <a:r>
                        <a:rPr lang="en-US" sz="1600" b="1" i="0" u="none" strike="noStrike" dirty="0">
                          <a:solidFill>
                            <a:srgbClr val="000000"/>
                          </a:solidFill>
                          <a:effectLst/>
                          <a:latin typeface="Calibri" panose="020F0502020204030204" pitchFamily="34" charset="0"/>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044599"/>
                  </a:ext>
                </a:extLst>
              </a:tr>
              <a:tr h="203200">
                <a:tc>
                  <a:txBody>
                    <a:bodyPr/>
                    <a:lstStyle/>
                    <a:p>
                      <a:pPr algn="ctr" fontAlgn="b"/>
                      <a:r>
                        <a:rPr lang="en-US" sz="1600" b="1" i="0" u="none" strike="noStrike" dirty="0">
                          <a:solidFill>
                            <a:srgbClr val="000000"/>
                          </a:solidFill>
                          <a:effectLst/>
                          <a:latin typeface="Calibri" panose="020F0502020204030204" pitchFamily="34" charset="0"/>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62569"/>
                  </a:ext>
                </a:extLst>
              </a:tr>
              <a:tr h="203200">
                <a:tc>
                  <a:txBody>
                    <a:bodyPr/>
                    <a:lstStyle/>
                    <a:p>
                      <a:pPr algn="ctr" fontAlgn="b"/>
                      <a:r>
                        <a:rPr lang="en-US" sz="1600" b="1" i="0" u="none" strike="noStrike" dirty="0">
                          <a:solidFill>
                            <a:srgbClr val="000000"/>
                          </a:solidFill>
                          <a:effectLst/>
                          <a:latin typeface="Calibri" panose="020F0502020204030204" pitchFamily="34" charset="0"/>
                        </a:rPr>
                        <a:t>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44229"/>
                  </a:ext>
                </a:extLst>
              </a:tr>
              <a:tr h="203200">
                <a:tc>
                  <a:txBody>
                    <a:bodyPr/>
                    <a:lstStyle/>
                    <a:p>
                      <a:pPr algn="ctr" fontAlgn="b"/>
                      <a:r>
                        <a:rPr lang="en-US" sz="1600" b="1"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39059"/>
                  </a:ext>
                </a:extLst>
              </a:tr>
              <a:tr h="203200">
                <a:tc>
                  <a:txBody>
                    <a:bodyPr/>
                    <a:lstStyle/>
                    <a:p>
                      <a:pPr algn="ctr" fontAlgn="b"/>
                      <a:r>
                        <a:rPr lang="en-US" sz="1600" b="1" i="0" u="none" strike="noStrike" dirty="0">
                          <a:solidFill>
                            <a:srgbClr val="000000"/>
                          </a:solidFill>
                          <a:effectLst/>
                          <a:latin typeface="Calibri" panose="020F050202020403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4704596"/>
                  </a:ext>
                </a:extLst>
              </a:tr>
            </a:tbl>
          </a:graphicData>
        </a:graphic>
      </p:graphicFrame>
      <p:sp>
        <p:nvSpPr>
          <p:cNvPr id="7" name="Rectangle 6">
            <a:extLst>
              <a:ext uri="{FF2B5EF4-FFF2-40B4-BE49-F238E27FC236}">
                <a16:creationId xmlns:a16="http://schemas.microsoft.com/office/drawing/2014/main" id="{AF66C099-D4D3-8C48-A192-12AC4213F04B}"/>
              </a:ext>
            </a:extLst>
          </p:cNvPr>
          <p:cNvSpPr/>
          <p:nvPr/>
        </p:nvSpPr>
        <p:spPr>
          <a:xfrm>
            <a:off x="690165" y="1728305"/>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8" name="Rectangle 7">
            <a:extLst>
              <a:ext uri="{FF2B5EF4-FFF2-40B4-BE49-F238E27FC236}">
                <a16:creationId xmlns:a16="http://schemas.microsoft.com/office/drawing/2014/main" id="{9550A7C2-D936-F74A-A628-5E5DF9258B47}"/>
              </a:ext>
            </a:extLst>
          </p:cNvPr>
          <p:cNvSpPr/>
          <p:nvPr/>
        </p:nvSpPr>
        <p:spPr>
          <a:xfrm>
            <a:off x="2830539" y="1728305"/>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9" name="Rectangle 8">
            <a:extLst>
              <a:ext uri="{FF2B5EF4-FFF2-40B4-BE49-F238E27FC236}">
                <a16:creationId xmlns:a16="http://schemas.microsoft.com/office/drawing/2014/main" id="{85693F38-E353-C347-82A2-BF2B3E311826}"/>
              </a:ext>
            </a:extLst>
          </p:cNvPr>
          <p:cNvSpPr/>
          <p:nvPr/>
        </p:nvSpPr>
        <p:spPr>
          <a:xfrm>
            <a:off x="2117081" y="1728305"/>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0" name="Rectangle 9">
            <a:extLst>
              <a:ext uri="{FF2B5EF4-FFF2-40B4-BE49-F238E27FC236}">
                <a16:creationId xmlns:a16="http://schemas.microsoft.com/office/drawing/2014/main" id="{4667582E-2D9A-C348-83FE-599A59FFD1B9}"/>
              </a:ext>
            </a:extLst>
          </p:cNvPr>
          <p:cNvSpPr/>
          <p:nvPr/>
        </p:nvSpPr>
        <p:spPr>
          <a:xfrm>
            <a:off x="1403623" y="1728305"/>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1" name="Rectangle 10">
            <a:extLst>
              <a:ext uri="{FF2B5EF4-FFF2-40B4-BE49-F238E27FC236}">
                <a16:creationId xmlns:a16="http://schemas.microsoft.com/office/drawing/2014/main" id="{EE094ED3-9471-B048-B5B3-3C14E6636C8F}"/>
              </a:ext>
            </a:extLst>
          </p:cNvPr>
          <p:cNvSpPr/>
          <p:nvPr/>
        </p:nvSpPr>
        <p:spPr>
          <a:xfrm>
            <a:off x="3543996" y="1728305"/>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pic>
        <p:nvPicPr>
          <p:cNvPr id="12" name="Content Placeholder 4">
            <a:extLst>
              <a:ext uri="{FF2B5EF4-FFF2-40B4-BE49-F238E27FC236}">
                <a16:creationId xmlns:a16="http://schemas.microsoft.com/office/drawing/2014/main" id="{C748083E-6145-7D4E-9C7D-E5F29EE397EA}"/>
              </a:ext>
            </a:extLst>
          </p:cNvPr>
          <p:cNvPicPr>
            <a:picLocks noChangeAspect="1"/>
          </p:cNvPicPr>
          <p:nvPr/>
        </p:nvPicPr>
        <p:blipFill>
          <a:blip r:embed="rId3"/>
          <a:stretch>
            <a:fillRect/>
          </a:stretch>
        </p:blipFill>
        <p:spPr>
          <a:xfrm>
            <a:off x="4832423" y="1932417"/>
            <a:ext cx="3621412" cy="3397696"/>
          </a:xfrm>
          <a:prstGeom prst="rect">
            <a:avLst/>
          </a:prstGeom>
        </p:spPr>
      </p:pic>
      <p:sp>
        <p:nvSpPr>
          <p:cNvPr id="14" name="Rectangle 13">
            <a:extLst>
              <a:ext uri="{FF2B5EF4-FFF2-40B4-BE49-F238E27FC236}">
                <a16:creationId xmlns:a16="http://schemas.microsoft.com/office/drawing/2014/main" id="{5A66CC80-A102-9642-839F-7C4FEC186B48}"/>
              </a:ext>
            </a:extLst>
          </p:cNvPr>
          <p:cNvSpPr/>
          <p:nvPr/>
        </p:nvSpPr>
        <p:spPr>
          <a:xfrm>
            <a:off x="1398494" y="5740057"/>
            <a:ext cx="5992009"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graphicFrame>
        <p:nvGraphicFramePr>
          <p:cNvPr id="13" name="Table 12">
            <a:extLst>
              <a:ext uri="{FF2B5EF4-FFF2-40B4-BE49-F238E27FC236}">
                <a16:creationId xmlns:a16="http://schemas.microsoft.com/office/drawing/2014/main" id="{541FFF9A-CE52-404B-98F8-5F83F1817225}"/>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15" name="Rectangle 14">
            <a:extLst>
              <a:ext uri="{FF2B5EF4-FFF2-40B4-BE49-F238E27FC236}">
                <a16:creationId xmlns:a16="http://schemas.microsoft.com/office/drawing/2014/main" id="{07DE174E-45C3-9B47-973C-D37438358A21}"/>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2076777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76CD14-0A47-DD45-9A44-B5F37F21A7D4}"/>
              </a:ext>
            </a:extLst>
          </p:cNvPr>
          <p:cNvSpPr txBox="1"/>
          <p:nvPr/>
        </p:nvSpPr>
        <p:spPr>
          <a:xfrm>
            <a:off x="1556227" y="2143410"/>
            <a:ext cx="6681531" cy="5262979"/>
          </a:xfrm>
          <a:prstGeom prst="rect">
            <a:avLst/>
          </a:prstGeom>
          <a:noFill/>
        </p:spPr>
        <p:txBody>
          <a:bodyPr wrap="square" numCol="2" rtlCol="0">
            <a:spAutoFit/>
          </a:bodyPr>
          <a:lstStyle/>
          <a:p>
            <a:r>
              <a:rPr lang="en-US" sz="2800" b="1" dirty="0"/>
              <a:t>Rude</a:t>
            </a:r>
          </a:p>
          <a:p>
            <a:r>
              <a:rPr lang="en-US" sz="2800" b="1" dirty="0"/>
              <a:t>Quiet</a:t>
            </a:r>
          </a:p>
          <a:p>
            <a:r>
              <a:rPr lang="en-US" sz="2800" b="1" dirty="0"/>
              <a:t>Lazy</a:t>
            </a:r>
          </a:p>
          <a:p>
            <a:r>
              <a:rPr lang="en-US" sz="2800" b="1" dirty="0"/>
              <a:t>Relaxed</a:t>
            </a:r>
          </a:p>
          <a:p>
            <a:r>
              <a:rPr lang="en-US" sz="2800" b="1" dirty="0"/>
              <a:t>Depressed</a:t>
            </a:r>
          </a:p>
          <a:p>
            <a:r>
              <a:rPr lang="en-US" sz="2800" b="1" dirty="0"/>
              <a:t>Outgoing</a:t>
            </a:r>
          </a:p>
          <a:p>
            <a:r>
              <a:rPr lang="en-US" sz="2800" b="1" dirty="0"/>
              <a:t>Kind</a:t>
            </a:r>
          </a:p>
          <a:p>
            <a:r>
              <a:rPr lang="en-US" sz="2800" b="1" dirty="0"/>
              <a:t>Reliable</a:t>
            </a:r>
          </a:p>
          <a:p>
            <a:r>
              <a:rPr lang="en-US" sz="2800" b="1" dirty="0"/>
              <a:t>Worried</a:t>
            </a:r>
          </a:p>
          <a:p>
            <a:endParaRPr lang="en-US" sz="2800" b="1" dirty="0"/>
          </a:p>
          <a:p>
            <a:endParaRPr lang="en-US" sz="2800" b="1" dirty="0"/>
          </a:p>
          <a:p>
            <a:endParaRPr lang="en-US" sz="2800" b="1" dirty="0"/>
          </a:p>
          <a:p>
            <a:r>
              <a:rPr lang="en-US" sz="2800" b="1" dirty="0"/>
              <a:t>Academic Motivation</a:t>
            </a:r>
          </a:p>
          <a:p>
            <a:r>
              <a:rPr lang="en-US" sz="2800" b="1" dirty="0"/>
              <a:t>Around Others</a:t>
            </a:r>
          </a:p>
          <a:p>
            <a:r>
              <a:rPr lang="en-US" sz="2800" b="1" dirty="0"/>
              <a:t>Connected</a:t>
            </a:r>
          </a:p>
          <a:p>
            <a:r>
              <a:rPr lang="en-US" sz="2800" b="1" dirty="0"/>
              <a:t>Positive Emotion</a:t>
            </a:r>
          </a:p>
          <a:p>
            <a:r>
              <a:rPr lang="en-US" sz="2800" b="1" dirty="0"/>
              <a:t>Negative Emotion</a:t>
            </a:r>
          </a:p>
          <a:p>
            <a:r>
              <a:rPr lang="en-US" sz="2800" b="1" dirty="0"/>
              <a:t>Authenticity</a:t>
            </a:r>
          </a:p>
          <a:p>
            <a:r>
              <a:rPr lang="en-US" sz="2800" b="1" dirty="0"/>
              <a:t>Self-Esteem</a:t>
            </a:r>
          </a:p>
          <a:p>
            <a:r>
              <a:rPr lang="en-US" sz="2800" b="1" dirty="0"/>
              <a:t>Happiness</a:t>
            </a:r>
          </a:p>
          <a:p>
            <a:r>
              <a:rPr lang="en-US" sz="2800" b="1" dirty="0"/>
              <a:t>Loneliness</a:t>
            </a:r>
          </a:p>
        </p:txBody>
      </p:sp>
      <p:graphicFrame>
        <p:nvGraphicFramePr>
          <p:cNvPr id="5" name="Table 4">
            <a:extLst>
              <a:ext uri="{FF2B5EF4-FFF2-40B4-BE49-F238E27FC236}">
                <a16:creationId xmlns:a16="http://schemas.microsoft.com/office/drawing/2014/main" id="{075BD43F-C46B-5046-85F3-A36CCB20F67C}"/>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0A186FB0-5113-C547-A9DD-B9907CACE5D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2608109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3839224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717CD4-EEA7-FC41-977B-E669C384B672}"/>
              </a:ext>
            </a:extLst>
          </p:cNvPr>
          <p:cNvPicPr>
            <a:picLocks noChangeAspect="1"/>
          </p:cNvPicPr>
          <p:nvPr/>
        </p:nvPicPr>
        <p:blipFill>
          <a:blip r:embed="rId3"/>
          <a:stretch>
            <a:fillRect/>
          </a:stretch>
        </p:blipFill>
        <p:spPr>
          <a:xfrm>
            <a:off x="5802993" y="1535053"/>
            <a:ext cx="2531110" cy="5062220"/>
          </a:xfrm>
          <a:prstGeom prst="rect">
            <a:avLst/>
          </a:prstGeom>
        </p:spPr>
      </p:pic>
      <p:pic>
        <p:nvPicPr>
          <p:cNvPr id="4" name="Picture 3">
            <a:extLst>
              <a:ext uri="{FF2B5EF4-FFF2-40B4-BE49-F238E27FC236}">
                <a16:creationId xmlns:a16="http://schemas.microsoft.com/office/drawing/2014/main" id="{93D9E8D8-2E1A-1748-AF00-96B31185C6FC}"/>
              </a:ext>
            </a:extLst>
          </p:cNvPr>
          <p:cNvPicPr>
            <a:picLocks noChangeAspect="1"/>
          </p:cNvPicPr>
          <p:nvPr/>
        </p:nvPicPr>
        <p:blipFill>
          <a:blip r:embed="rId4"/>
          <a:stretch>
            <a:fillRect/>
          </a:stretch>
        </p:blipFill>
        <p:spPr>
          <a:xfrm>
            <a:off x="590186" y="1959064"/>
            <a:ext cx="4269195" cy="4269195"/>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3" name="TextBox 2">
            <a:extLst>
              <a:ext uri="{FF2B5EF4-FFF2-40B4-BE49-F238E27FC236}">
                <a16:creationId xmlns:a16="http://schemas.microsoft.com/office/drawing/2014/main" id="{D3B98FEC-3473-2345-8A60-F0BAF16327A7}"/>
              </a:ext>
            </a:extLst>
          </p:cNvPr>
          <p:cNvSpPr txBox="1"/>
          <p:nvPr/>
        </p:nvSpPr>
        <p:spPr>
          <a:xfrm>
            <a:off x="2994479" y="5858927"/>
            <a:ext cx="2808514" cy="369332"/>
          </a:xfrm>
          <a:prstGeom prst="rect">
            <a:avLst/>
          </a:prstGeom>
          <a:noFill/>
        </p:spPr>
        <p:txBody>
          <a:bodyPr wrap="square" rtlCol="0">
            <a:spAutoFit/>
          </a:bodyPr>
          <a:lstStyle/>
          <a:p>
            <a:r>
              <a:rPr lang="en-US" dirty="0"/>
              <a:t>Academic motivation – lazy </a:t>
            </a:r>
          </a:p>
        </p:txBody>
      </p:sp>
      <p:cxnSp>
        <p:nvCxnSpPr>
          <p:cNvPr id="7" name="Straight Arrow Connector 6">
            <a:extLst>
              <a:ext uri="{FF2B5EF4-FFF2-40B4-BE49-F238E27FC236}">
                <a16:creationId xmlns:a16="http://schemas.microsoft.com/office/drawing/2014/main" id="{104831CE-DAB3-B04F-89FC-430526D7BCF6}"/>
              </a:ext>
            </a:extLst>
          </p:cNvPr>
          <p:cNvCxnSpPr/>
          <p:nvPr/>
        </p:nvCxnSpPr>
        <p:spPr>
          <a:xfrm flipV="1">
            <a:off x="4559574" y="5241471"/>
            <a:ext cx="1514655" cy="571500"/>
          </a:xfrm>
          <a:prstGeom prst="straightConnector1">
            <a:avLst/>
          </a:prstGeom>
          <a:ln w="76200">
            <a:solidFill>
              <a:srgbClr val="0432D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97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10" name="Picture 9">
            <a:extLst>
              <a:ext uri="{FF2B5EF4-FFF2-40B4-BE49-F238E27FC236}">
                <a16:creationId xmlns:a16="http://schemas.microsoft.com/office/drawing/2014/main" id="{14E5C0E1-16BC-B54A-A356-E2947F54BB00}"/>
              </a:ext>
            </a:extLst>
          </p:cNvPr>
          <p:cNvPicPr>
            <a:picLocks noChangeAspect="1"/>
          </p:cNvPicPr>
          <p:nvPr/>
        </p:nvPicPr>
        <p:blipFill>
          <a:blip r:embed="rId3"/>
          <a:stretch>
            <a:fillRect/>
          </a:stretch>
        </p:blipFill>
        <p:spPr>
          <a:xfrm>
            <a:off x="590187" y="1959065"/>
            <a:ext cx="4269195" cy="4269195"/>
          </a:xfrm>
          <a:prstGeom prst="rect">
            <a:avLst/>
          </a:prstGeom>
        </p:spPr>
      </p:pic>
      <p:pic>
        <p:nvPicPr>
          <p:cNvPr id="13" name="Picture 12">
            <a:extLst>
              <a:ext uri="{FF2B5EF4-FFF2-40B4-BE49-F238E27FC236}">
                <a16:creationId xmlns:a16="http://schemas.microsoft.com/office/drawing/2014/main" id="{EBEE0EBE-D905-D74E-8DBA-F4517C06EF19}"/>
              </a:ext>
            </a:extLst>
          </p:cNvPr>
          <p:cNvPicPr>
            <a:picLocks noChangeAspect="1"/>
          </p:cNvPicPr>
          <p:nvPr/>
        </p:nvPicPr>
        <p:blipFill>
          <a:blip r:embed="rId4"/>
          <a:stretch>
            <a:fillRect/>
          </a:stretch>
        </p:blipFill>
        <p:spPr>
          <a:xfrm>
            <a:off x="5802993" y="1535053"/>
            <a:ext cx="2531110" cy="5062220"/>
          </a:xfrm>
          <a:prstGeom prst="rect">
            <a:avLst/>
          </a:prstGeom>
        </p:spPr>
      </p:pic>
    </p:spTree>
    <p:extLst>
      <p:ext uri="{BB962C8B-B14F-4D97-AF65-F5344CB8AC3E}">
        <p14:creationId xmlns:p14="http://schemas.microsoft.com/office/powerpoint/2010/main" val="959062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D3DC36-5379-0744-AA43-6C8FFF2CE463}"/>
              </a:ext>
            </a:extLst>
          </p:cNvPr>
          <p:cNvPicPr>
            <a:picLocks noChangeAspect="1"/>
          </p:cNvPicPr>
          <p:nvPr/>
        </p:nvPicPr>
        <p:blipFill>
          <a:blip r:embed="rId3"/>
          <a:stretch>
            <a:fillRect/>
          </a:stretch>
        </p:blipFill>
        <p:spPr>
          <a:xfrm>
            <a:off x="590186" y="1959064"/>
            <a:ext cx="4269195" cy="4269195"/>
          </a:xfrm>
          <a:prstGeom prst="rect">
            <a:avLst/>
          </a:prstGeom>
        </p:spPr>
      </p:pic>
      <p:pic>
        <p:nvPicPr>
          <p:cNvPr id="4" name="Picture 3">
            <a:extLst>
              <a:ext uri="{FF2B5EF4-FFF2-40B4-BE49-F238E27FC236}">
                <a16:creationId xmlns:a16="http://schemas.microsoft.com/office/drawing/2014/main" id="{B2E7E908-D8F6-C146-969B-455907A9F679}"/>
              </a:ext>
            </a:extLst>
          </p:cNvPr>
          <p:cNvPicPr>
            <a:picLocks noChangeAspect="1"/>
          </p:cNvPicPr>
          <p:nvPr/>
        </p:nvPicPr>
        <p:blipFill>
          <a:blip r:embed="rId4"/>
          <a:stretch>
            <a:fillRect/>
          </a:stretch>
        </p:blipFill>
        <p:spPr>
          <a:xfrm>
            <a:off x="5802993" y="1535053"/>
            <a:ext cx="2531110" cy="5062220"/>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1184254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46C1570-CAC6-9942-8759-23AFEDF45A89}"/>
              </a:ext>
            </a:extLst>
          </p:cNvPr>
          <p:cNvGrpSpPr/>
          <p:nvPr/>
        </p:nvGrpSpPr>
        <p:grpSpPr>
          <a:xfrm>
            <a:off x="275873" y="2630805"/>
            <a:ext cx="4112859" cy="2990057"/>
            <a:chOff x="276148" y="2591922"/>
            <a:chExt cx="4112859" cy="2990057"/>
          </a:xfrm>
        </p:grpSpPr>
        <p:grpSp>
          <p:nvGrpSpPr>
            <p:cNvPr id="12" name="Group 11">
              <a:extLst>
                <a:ext uri="{FF2B5EF4-FFF2-40B4-BE49-F238E27FC236}">
                  <a16:creationId xmlns:a16="http://schemas.microsoft.com/office/drawing/2014/main" id="{269FAB3D-17E4-FB43-861E-CB7893E13D16}"/>
                </a:ext>
              </a:extLst>
            </p:cNvPr>
            <p:cNvGrpSpPr/>
            <p:nvPr/>
          </p:nvGrpSpPr>
          <p:grpSpPr>
            <a:xfrm>
              <a:off x="628650" y="2610179"/>
              <a:ext cx="342900" cy="2971800"/>
              <a:chOff x="4800600" y="1829594"/>
              <a:chExt cx="342900" cy="2971800"/>
            </a:xfrm>
          </p:grpSpPr>
          <p:cxnSp>
            <p:nvCxnSpPr>
              <p:cNvPr id="13" name="Straight Connector 12">
                <a:extLst>
                  <a:ext uri="{FF2B5EF4-FFF2-40B4-BE49-F238E27FC236}">
                    <a16:creationId xmlns:a16="http://schemas.microsoft.com/office/drawing/2014/main" id="{40580D1E-507A-F549-985D-16B99687C4D8}"/>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0B24E6-3F0B-8E40-A594-8CE6129EFF69}"/>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3BAECE-1B5D-3941-8125-10C854C0D9F9}"/>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7465363-F116-E941-8CE0-4E4179E42CDC}"/>
                </a:ext>
              </a:extLst>
            </p:cNvPr>
            <p:cNvGrpSpPr/>
            <p:nvPr/>
          </p:nvGrpSpPr>
          <p:grpSpPr>
            <a:xfrm flipH="1">
              <a:off x="3702669" y="2591922"/>
              <a:ext cx="342900" cy="2971800"/>
              <a:chOff x="4800600" y="1829594"/>
              <a:chExt cx="342900" cy="2971800"/>
            </a:xfrm>
          </p:grpSpPr>
          <p:cxnSp>
            <p:nvCxnSpPr>
              <p:cNvPr id="17" name="Straight Connector 16">
                <a:extLst>
                  <a:ext uri="{FF2B5EF4-FFF2-40B4-BE49-F238E27FC236}">
                    <a16:creationId xmlns:a16="http://schemas.microsoft.com/office/drawing/2014/main" id="{DD0B5C1F-A00E-034E-9F8E-F84EFC232651}"/>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F70B5B-FB71-7C4F-A57B-67909C33B5DE}"/>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DCE28B-6D28-024D-95BD-179D05F5ADFF}"/>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815CE554-E1A9-5148-8115-EB96E51B1DCB}"/>
                </a:ext>
              </a:extLst>
            </p:cNvPr>
            <p:cNvSpPr txBox="1"/>
            <p:nvPr/>
          </p:nvSpPr>
          <p:spPr>
            <a:xfrm>
              <a:off x="800100" y="2754351"/>
              <a:ext cx="547804" cy="369332"/>
            </a:xfrm>
            <a:prstGeom prst="rect">
              <a:avLst/>
            </a:prstGeom>
            <a:noFill/>
          </p:spPr>
          <p:txBody>
            <a:bodyPr wrap="square" rtlCol="0">
              <a:spAutoFit/>
            </a:bodyPr>
            <a:lstStyle/>
            <a:p>
              <a:r>
                <a:rPr lang="en-US" b="1" dirty="0"/>
                <a:t>X</a:t>
              </a:r>
              <a:r>
                <a:rPr lang="en-US" b="1" baseline="-25000" dirty="0"/>
                <a:t>11</a:t>
              </a:r>
            </a:p>
          </p:txBody>
        </p:sp>
        <p:sp>
          <p:nvSpPr>
            <p:cNvPr id="21" name="TextBox 20">
              <a:extLst>
                <a:ext uri="{FF2B5EF4-FFF2-40B4-BE49-F238E27FC236}">
                  <a16:creationId xmlns:a16="http://schemas.microsoft.com/office/drawing/2014/main" id="{87B3556B-923E-1C44-9570-1D3FDAF9A3D1}"/>
                </a:ext>
              </a:extLst>
            </p:cNvPr>
            <p:cNvSpPr txBox="1"/>
            <p:nvPr/>
          </p:nvSpPr>
          <p:spPr>
            <a:xfrm>
              <a:off x="794678" y="3248804"/>
              <a:ext cx="547804" cy="369332"/>
            </a:xfrm>
            <a:prstGeom prst="rect">
              <a:avLst/>
            </a:prstGeom>
            <a:noFill/>
          </p:spPr>
          <p:txBody>
            <a:bodyPr wrap="square" rtlCol="0">
              <a:spAutoFit/>
            </a:bodyPr>
            <a:lstStyle/>
            <a:p>
              <a:r>
                <a:rPr lang="en-US" b="1" dirty="0"/>
                <a:t>X</a:t>
              </a:r>
              <a:r>
                <a:rPr lang="en-US" b="1" baseline="-25000" dirty="0"/>
                <a:t>21</a:t>
              </a:r>
            </a:p>
          </p:txBody>
        </p:sp>
        <p:sp>
          <p:nvSpPr>
            <p:cNvPr id="22" name="TextBox 21">
              <a:extLst>
                <a:ext uri="{FF2B5EF4-FFF2-40B4-BE49-F238E27FC236}">
                  <a16:creationId xmlns:a16="http://schemas.microsoft.com/office/drawing/2014/main" id="{EB9368E2-6E01-2E47-B66F-7FD649018C37}"/>
                </a:ext>
              </a:extLst>
            </p:cNvPr>
            <p:cNvSpPr txBox="1"/>
            <p:nvPr/>
          </p:nvSpPr>
          <p:spPr>
            <a:xfrm>
              <a:off x="800100" y="3708490"/>
              <a:ext cx="547804" cy="369332"/>
            </a:xfrm>
            <a:prstGeom prst="rect">
              <a:avLst/>
            </a:prstGeom>
            <a:noFill/>
          </p:spPr>
          <p:txBody>
            <a:bodyPr wrap="square" rtlCol="0">
              <a:spAutoFit/>
            </a:bodyPr>
            <a:lstStyle/>
            <a:p>
              <a:r>
                <a:rPr lang="en-US" b="1" dirty="0"/>
                <a:t>X</a:t>
              </a:r>
              <a:r>
                <a:rPr lang="en-US" b="1" baseline="-25000" dirty="0"/>
                <a:t>31</a:t>
              </a:r>
            </a:p>
          </p:txBody>
        </p:sp>
        <p:sp>
          <p:nvSpPr>
            <p:cNvPr id="23" name="TextBox 22">
              <a:extLst>
                <a:ext uri="{FF2B5EF4-FFF2-40B4-BE49-F238E27FC236}">
                  <a16:creationId xmlns:a16="http://schemas.microsoft.com/office/drawing/2014/main" id="{557B3B9B-20B1-1F48-A67F-5D028D57DCCF}"/>
                </a:ext>
              </a:extLst>
            </p:cNvPr>
            <p:cNvSpPr txBox="1"/>
            <p:nvPr/>
          </p:nvSpPr>
          <p:spPr>
            <a:xfrm>
              <a:off x="800100" y="5018853"/>
              <a:ext cx="547804" cy="369332"/>
            </a:xfrm>
            <a:prstGeom prst="rect">
              <a:avLst/>
            </a:prstGeom>
            <a:noFill/>
          </p:spPr>
          <p:txBody>
            <a:bodyPr wrap="square" rtlCol="0">
              <a:spAutoFit/>
            </a:bodyPr>
            <a:lstStyle/>
            <a:p>
              <a:r>
                <a:rPr lang="en-US" b="1" dirty="0"/>
                <a:t>X</a:t>
              </a:r>
              <a:r>
                <a:rPr lang="en-US" b="1" baseline="-25000" dirty="0"/>
                <a:t>i1</a:t>
              </a:r>
            </a:p>
          </p:txBody>
        </p:sp>
        <p:sp>
          <p:nvSpPr>
            <p:cNvPr id="24" name="TextBox 23">
              <a:extLst>
                <a:ext uri="{FF2B5EF4-FFF2-40B4-BE49-F238E27FC236}">
                  <a16:creationId xmlns:a16="http://schemas.microsoft.com/office/drawing/2014/main" id="{4B26C7B0-E545-844A-B33D-19B56C33ADB3}"/>
                </a:ext>
              </a:extLst>
            </p:cNvPr>
            <p:cNvSpPr txBox="1"/>
            <p:nvPr/>
          </p:nvSpPr>
          <p:spPr>
            <a:xfrm rot="5400000">
              <a:off x="794678" y="4424917"/>
              <a:ext cx="547804" cy="369332"/>
            </a:xfrm>
            <a:prstGeom prst="rect">
              <a:avLst/>
            </a:prstGeom>
            <a:noFill/>
          </p:spPr>
          <p:txBody>
            <a:bodyPr wrap="square" rtlCol="0">
              <a:spAutoFit/>
            </a:bodyPr>
            <a:lstStyle/>
            <a:p>
              <a:r>
                <a:rPr lang="en-US" b="1" dirty="0"/>
                <a:t>. . . </a:t>
              </a:r>
              <a:endParaRPr lang="en-US" b="1" baseline="-25000" dirty="0"/>
            </a:p>
          </p:txBody>
        </p:sp>
        <p:sp>
          <p:nvSpPr>
            <p:cNvPr id="25" name="TextBox 24">
              <a:extLst>
                <a:ext uri="{FF2B5EF4-FFF2-40B4-BE49-F238E27FC236}">
                  <a16:creationId xmlns:a16="http://schemas.microsoft.com/office/drawing/2014/main" id="{F0B325F1-59CE-B548-B001-9DCC92ACC178}"/>
                </a:ext>
              </a:extLst>
            </p:cNvPr>
            <p:cNvSpPr txBox="1"/>
            <p:nvPr/>
          </p:nvSpPr>
          <p:spPr>
            <a:xfrm>
              <a:off x="3428767" y="2764611"/>
              <a:ext cx="547804" cy="369332"/>
            </a:xfrm>
            <a:prstGeom prst="rect">
              <a:avLst/>
            </a:prstGeom>
            <a:noFill/>
          </p:spPr>
          <p:txBody>
            <a:bodyPr wrap="square" rtlCol="0">
              <a:spAutoFit/>
            </a:bodyPr>
            <a:lstStyle/>
            <a:p>
              <a:r>
                <a:rPr lang="en-US" b="1" dirty="0"/>
                <a:t>X</a:t>
              </a:r>
              <a:r>
                <a:rPr lang="en-US" b="1" baseline="-25000" dirty="0"/>
                <a:t>1j</a:t>
              </a:r>
            </a:p>
          </p:txBody>
        </p:sp>
        <p:sp>
          <p:nvSpPr>
            <p:cNvPr id="26" name="TextBox 25">
              <a:extLst>
                <a:ext uri="{FF2B5EF4-FFF2-40B4-BE49-F238E27FC236}">
                  <a16:creationId xmlns:a16="http://schemas.microsoft.com/office/drawing/2014/main" id="{FA4ABC1A-BA70-5846-A040-E84D97E1F438}"/>
                </a:ext>
              </a:extLst>
            </p:cNvPr>
            <p:cNvSpPr txBox="1"/>
            <p:nvPr/>
          </p:nvSpPr>
          <p:spPr>
            <a:xfrm>
              <a:off x="3423345" y="3259064"/>
              <a:ext cx="547804" cy="369332"/>
            </a:xfrm>
            <a:prstGeom prst="rect">
              <a:avLst/>
            </a:prstGeom>
            <a:noFill/>
          </p:spPr>
          <p:txBody>
            <a:bodyPr wrap="square" rtlCol="0">
              <a:spAutoFit/>
            </a:bodyPr>
            <a:lstStyle/>
            <a:p>
              <a:r>
                <a:rPr lang="en-US" b="1" dirty="0"/>
                <a:t>X</a:t>
              </a:r>
              <a:r>
                <a:rPr lang="en-US" b="1" baseline="-25000" dirty="0"/>
                <a:t>2j</a:t>
              </a:r>
            </a:p>
          </p:txBody>
        </p:sp>
        <p:sp>
          <p:nvSpPr>
            <p:cNvPr id="27" name="TextBox 26">
              <a:extLst>
                <a:ext uri="{FF2B5EF4-FFF2-40B4-BE49-F238E27FC236}">
                  <a16:creationId xmlns:a16="http://schemas.microsoft.com/office/drawing/2014/main" id="{E57509D8-DE9A-6448-8734-44CBF4199C1A}"/>
                </a:ext>
              </a:extLst>
            </p:cNvPr>
            <p:cNvSpPr txBox="1"/>
            <p:nvPr/>
          </p:nvSpPr>
          <p:spPr>
            <a:xfrm>
              <a:off x="3428767" y="3718750"/>
              <a:ext cx="547804" cy="369332"/>
            </a:xfrm>
            <a:prstGeom prst="rect">
              <a:avLst/>
            </a:prstGeom>
            <a:noFill/>
          </p:spPr>
          <p:txBody>
            <a:bodyPr wrap="square" rtlCol="0">
              <a:spAutoFit/>
            </a:bodyPr>
            <a:lstStyle/>
            <a:p>
              <a:r>
                <a:rPr lang="en-US" b="1" dirty="0"/>
                <a:t>X</a:t>
              </a:r>
              <a:r>
                <a:rPr lang="en-US" b="1" baseline="-25000" dirty="0"/>
                <a:t>3j</a:t>
              </a:r>
            </a:p>
          </p:txBody>
        </p:sp>
        <p:sp>
          <p:nvSpPr>
            <p:cNvPr id="28" name="TextBox 27">
              <a:extLst>
                <a:ext uri="{FF2B5EF4-FFF2-40B4-BE49-F238E27FC236}">
                  <a16:creationId xmlns:a16="http://schemas.microsoft.com/office/drawing/2014/main" id="{8F580A76-B587-3A4F-A85D-0E148F56E63D}"/>
                </a:ext>
              </a:extLst>
            </p:cNvPr>
            <p:cNvSpPr txBox="1"/>
            <p:nvPr/>
          </p:nvSpPr>
          <p:spPr>
            <a:xfrm>
              <a:off x="3428767" y="5029113"/>
              <a:ext cx="547804" cy="369332"/>
            </a:xfrm>
            <a:prstGeom prst="rect">
              <a:avLst/>
            </a:prstGeom>
            <a:noFill/>
          </p:spPr>
          <p:txBody>
            <a:bodyPr wrap="square" rtlCol="0">
              <a:spAutoFit/>
            </a:bodyPr>
            <a:lstStyle/>
            <a:p>
              <a:r>
                <a:rPr lang="en-US" b="1" dirty="0" err="1"/>
                <a:t>X</a:t>
              </a:r>
              <a:r>
                <a:rPr lang="en-US" b="1" baseline="-25000" dirty="0" err="1"/>
                <a:t>ij</a:t>
              </a:r>
              <a:endParaRPr lang="en-US" b="1" baseline="-25000" dirty="0"/>
            </a:p>
          </p:txBody>
        </p:sp>
        <p:sp>
          <p:nvSpPr>
            <p:cNvPr id="29" name="TextBox 28">
              <a:extLst>
                <a:ext uri="{FF2B5EF4-FFF2-40B4-BE49-F238E27FC236}">
                  <a16:creationId xmlns:a16="http://schemas.microsoft.com/office/drawing/2014/main" id="{D80575CE-0E4D-5E4F-A937-4CD322D64625}"/>
                </a:ext>
              </a:extLst>
            </p:cNvPr>
            <p:cNvSpPr txBox="1"/>
            <p:nvPr/>
          </p:nvSpPr>
          <p:spPr>
            <a:xfrm rot="5400000">
              <a:off x="3423345" y="4435177"/>
              <a:ext cx="547804" cy="369332"/>
            </a:xfrm>
            <a:prstGeom prst="rect">
              <a:avLst/>
            </a:prstGeom>
            <a:noFill/>
          </p:spPr>
          <p:txBody>
            <a:bodyPr wrap="square" rtlCol="0">
              <a:spAutoFit/>
            </a:bodyPr>
            <a:lstStyle/>
            <a:p>
              <a:r>
                <a:rPr lang="en-US" b="1" dirty="0"/>
                <a:t>. . . </a:t>
              </a:r>
              <a:endParaRPr lang="en-US" b="1" baseline="-25000" dirty="0"/>
            </a:p>
          </p:txBody>
        </p:sp>
        <p:sp>
          <p:nvSpPr>
            <p:cNvPr id="30" name="TextBox 29">
              <a:extLst>
                <a:ext uri="{FF2B5EF4-FFF2-40B4-BE49-F238E27FC236}">
                  <a16:creationId xmlns:a16="http://schemas.microsoft.com/office/drawing/2014/main" id="{FECC8733-0915-9046-8CA1-CB03BE3B963F}"/>
                </a:ext>
              </a:extLst>
            </p:cNvPr>
            <p:cNvSpPr txBox="1"/>
            <p:nvPr/>
          </p:nvSpPr>
          <p:spPr>
            <a:xfrm>
              <a:off x="1376438" y="2734944"/>
              <a:ext cx="547804" cy="369332"/>
            </a:xfrm>
            <a:prstGeom prst="rect">
              <a:avLst/>
            </a:prstGeom>
            <a:noFill/>
          </p:spPr>
          <p:txBody>
            <a:bodyPr wrap="square" rtlCol="0">
              <a:spAutoFit/>
            </a:bodyPr>
            <a:lstStyle/>
            <a:p>
              <a:r>
                <a:rPr lang="en-US" b="1" dirty="0"/>
                <a:t>X</a:t>
              </a:r>
              <a:r>
                <a:rPr lang="en-US" b="1" baseline="-25000" dirty="0"/>
                <a:t>12</a:t>
              </a:r>
            </a:p>
          </p:txBody>
        </p:sp>
        <p:sp>
          <p:nvSpPr>
            <p:cNvPr id="31" name="TextBox 30">
              <a:extLst>
                <a:ext uri="{FF2B5EF4-FFF2-40B4-BE49-F238E27FC236}">
                  <a16:creationId xmlns:a16="http://schemas.microsoft.com/office/drawing/2014/main" id="{128C67ED-4A7A-DD40-9E11-D90BB8C59C8E}"/>
                </a:ext>
              </a:extLst>
            </p:cNvPr>
            <p:cNvSpPr txBox="1"/>
            <p:nvPr/>
          </p:nvSpPr>
          <p:spPr>
            <a:xfrm>
              <a:off x="2749978" y="2757697"/>
              <a:ext cx="547804" cy="369332"/>
            </a:xfrm>
            <a:prstGeom prst="rect">
              <a:avLst/>
            </a:prstGeom>
            <a:noFill/>
          </p:spPr>
          <p:txBody>
            <a:bodyPr wrap="square" rtlCol="0">
              <a:spAutoFit/>
            </a:bodyPr>
            <a:lstStyle/>
            <a:p>
              <a:r>
                <a:rPr lang="en-US" b="1" dirty="0"/>
                <a:t>. . .</a:t>
              </a:r>
              <a:endParaRPr lang="en-US" b="1" baseline="-25000" dirty="0"/>
            </a:p>
          </p:txBody>
        </p:sp>
        <p:sp>
          <p:nvSpPr>
            <p:cNvPr id="32" name="TextBox 31">
              <a:extLst>
                <a:ext uri="{FF2B5EF4-FFF2-40B4-BE49-F238E27FC236}">
                  <a16:creationId xmlns:a16="http://schemas.microsoft.com/office/drawing/2014/main" id="{858D8648-984D-FD4B-A775-AE5452443198}"/>
                </a:ext>
              </a:extLst>
            </p:cNvPr>
            <p:cNvSpPr txBox="1"/>
            <p:nvPr/>
          </p:nvSpPr>
          <p:spPr>
            <a:xfrm>
              <a:off x="2030724" y="2746108"/>
              <a:ext cx="547804" cy="369332"/>
            </a:xfrm>
            <a:prstGeom prst="rect">
              <a:avLst/>
            </a:prstGeom>
            <a:noFill/>
          </p:spPr>
          <p:txBody>
            <a:bodyPr wrap="square" rtlCol="0">
              <a:spAutoFit/>
            </a:bodyPr>
            <a:lstStyle/>
            <a:p>
              <a:r>
                <a:rPr lang="en-US" b="1" dirty="0"/>
                <a:t>X</a:t>
              </a:r>
              <a:r>
                <a:rPr lang="en-US" b="1" baseline="-25000" dirty="0"/>
                <a:t>13</a:t>
              </a:r>
            </a:p>
          </p:txBody>
        </p:sp>
        <p:sp>
          <p:nvSpPr>
            <p:cNvPr id="33" name="TextBox 32">
              <a:extLst>
                <a:ext uri="{FF2B5EF4-FFF2-40B4-BE49-F238E27FC236}">
                  <a16:creationId xmlns:a16="http://schemas.microsoft.com/office/drawing/2014/main" id="{CE8B9FE3-E9B0-FE4D-8D58-BEB1CAFE1203}"/>
                </a:ext>
              </a:extLst>
            </p:cNvPr>
            <p:cNvSpPr txBox="1"/>
            <p:nvPr/>
          </p:nvSpPr>
          <p:spPr>
            <a:xfrm>
              <a:off x="1371868" y="3259064"/>
              <a:ext cx="547804" cy="369332"/>
            </a:xfrm>
            <a:prstGeom prst="rect">
              <a:avLst/>
            </a:prstGeom>
            <a:noFill/>
          </p:spPr>
          <p:txBody>
            <a:bodyPr wrap="square" rtlCol="0">
              <a:spAutoFit/>
            </a:bodyPr>
            <a:lstStyle/>
            <a:p>
              <a:r>
                <a:rPr lang="en-US" b="1" dirty="0"/>
                <a:t>X</a:t>
              </a:r>
              <a:r>
                <a:rPr lang="en-US" b="1" baseline="-25000" dirty="0"/>
                <a:t>22</a:t>
              </a:r>
            </a:p>
          </p:txBody>
        </p:sp>
        <p:sp>
          <p:nvSpPr>
            <p:cNvPr id="34" name="TextBox 33">
              <a:extLst>
                <a:ext uri="{FF2B5EF4-FFF2-40B4-BE49-F238E27FC236}">
                  <a16:creationId xmlns:a16="http://schemas.microsoft.com/office/drawing/2014/main" id="{67C0ED83-8A40-C942-9B19-029BB6207313}"/>
                </a:ext>
              </a:extLst>
            </p:cNvPr>
            <p:cNvSpPr txBox="1"/>
            <p:nvPr/>
          </p:nvSpPr>
          <p:spPr>
            <a:xfrm rot="2376881">
              <a:off x="2242450" y="4025393"/>
              <a:ext cx="547804" cy="369332"/>
            </a:xfrm>
            <a:prstGeom prst="rect">
              <a:avLst/>
            </a:prstGeom>
            <a:noFill/>
          </p:spPr>
          <p:txBody>
            <a:bodyPr wrap="square" rtlCol="0">
              <a:spAutoFit/>
            </a:bodyPr>
            <a:lstStyle/>
            <a:p>
              <a:r>
                <a:rPr lang="en-US" b="1" dirty="0"/>
                <a:t>. . . </a:t>
              </a:r>
              <a:endParaRPr lang="en-US" b="1" baseline="-25000" dirty="0"/>
            </a:p>
          </p:txBody>
        </p:sp>
        <p:sp>
          <p:nvSpPr>
            <p:cNvPr id="35" name="TextBox 34">
              <a:extLst>
                <a:ext uri="{FF2B5EF4-FFF2-40B4-BE49-F238E27FC236}">
                  <a16:creationId xmlns:a16="http://schemas.microsoft.com/office/drawing/2014/main" id="{6198D4EC-C1E4-CD4A-9CE4-C61BF38068CB}"/>
                </a:ext>
              </a:extLst>
            </p:cNvPr>
            <p:cNvSpPr txBox="1"/>
            <p:nvPr/>
          </p:nvSpPr>
          <p:spPr>
            <a:xfrm>
              <a:off x="2190480" y="5067418"/>
              <a:ext cx="547804" cy="369332"/>
            </a:xfrm>
            <a:prstGeom prst="rect">
              <a:avLst/>
            </a:prstGeom>
            <a:noFill/>
          </p:spPr>
          <p:txBody>
            <a:bodyPr wrap="square" rtlCol="0">
              <a:spAutoFit/>
            </a:bodyPr>
            <a:lstStyle/>
            <a:p>
              <a:r>
                <a:rPr lang="en-US" b="1" dirty="0"/>
                <a:t>. . . </a:t>
              </a:r>
              <a:endParaRPr lang="en-US" b="1" baseline="-25000" dirty="0"/>
            </a:p>
          </p:txBody>
        </p:sp>
        <p:sp>
          <p:nvSpPr>
            <p:cNvPr id="36" name="Rectangle 35">
              <a:extLst>
                <a:ext uri="{FF2B5EF4-FFF2-40B4-BE49-F238E27FC236}">
                  <a16:creationId xmlns:a16="http://schemas.microsoft.com/office/drawing/2014/main" id="{C6FAC187-CACB-764A-B327-40904BA89298}"/>
                </a:ext>
              </a:extLst>
            </p:cNvPr>
            <p:cNvSpPr/>
            <p:nvPr/>
          </p:nvSpPr>
          <p:spPr>
            <a:xfrm rot="2458020">
              <a:off x="276148" y="3828127"/>
              <a:ext cx="4112859" cy="542021"/>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CADED088-8915-DE4B-A052-00C354C4CF18}"/>
              </a:ext>
            </a:extLst>
          </p:cNvPr>
          <p:cNvPicPr>
            <a:picLocks noChangeAspect="1"/>
          </p:cNvPicPr>
          <p:nvPr/>
        </p:nvPicPr>
        <p:blipFill>
          <a:blip r:embed="rId3"/>
          <a:stretch>
            <a:fillRect/>
          </a:stretch>
        </p:blipFill>
        <p:spPr>
          <a:xfrm>
            <a:off x="601564" y="1236350"/>
            <a:ext cx="3461479" cy="865370"/>
          </a:xfrm>
          <a:prstGeom prst="rect">
            <a:avLst/>
          </a:prstGeom>
        </p:spPr>
      </p:pic>
      <p:graphicFrame>
        <p:nvGraphicFramePr>
          <p:cNvPr id="38" name="Table 37">
            <a:extLst>
              <a:ext uri="{FF2B5EF4-FFF2-40B4-BE49-F238E27FC236}">
                <a16:creationId xmlns:a16="http://schemas.microsoft.com/office/drawing/2014/main" id="{D66AFDEC-6A6B-174B-93F3-FE78461D1E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39" name="Picture 38">
            <a:extLst>
              <a:ext uri="{FF2B5EF4-FFF2-40B4-BE49-F238E27FC236}">
                <a16:creationId xmlns:a16="http://schemas.microsoft.com/office/drawing/2014/main" id="{B19CDA75-6D5E-7247-8CB7-FF6C14305B2E}"/>
              </a:ext>
            </a:extLst>
          </p:cNvPr>
          <p:cNvPicPr>
            <a:picLocks noChangeAspect="1"/>
          </p:cNvPicPr>
          <p:nvPr/>
        </p:nvPicPr>
        <p:blipFill>
          <a:blip r:embed="rId4"/>
          <a:stretch>
            <a:fillRect/>
          </a:stretch>
        </p:blipFill>
        <p:spPr>
          <a:xfrm>
            <a:off x="4848228" y="2155040"/>
            <a:ext cx="3619500" cy="3378200"/>
          </a:xfrm>
          <a:prstGeom prst="rect">
            <a:avLst/>
          </a:prstGeom>
        </p:spPr>
      </p:pic>
      <p:sp>
        <p:nvSpPr>
          <p:cNvPr id="40" name="Rectangle 39">
            <a:extLst>
              <a:ext uri="{FF2B5EF4-FFF2-40B4-BE49-F238E27FC236}">
                <a16:creationId xmlns:a16="http://schemas.microsoft.com/office/drawing/2014/main" id="{1E3194E9-856A-294A-AF62-A92A8D5565DD}"/>
              </a:ext>
            </a:extLst>
          </p:cNvPr>
          <p:cNvSpPr/>
          <p:nvPr/>
        </p:nvSpPr>
        <p:spPr>
          <a:xfrm>
            <a:off x="5008565" y="1214446"/>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Temporal</a:t>
            </a:r>
          </a:p>
          <a:p>
            <a:pPr algn="ctr"/>
            <a:r>
              <a:rPr lang="en-US" dirty="0"/>
              <a:t>Contingent behaviors: </a:t>
            </a:r>
            <a:r>
              <a:rPr lang="en-US" i="1" dirty="0"/>
              <a:t>If…Then…</a:t>
            </a:r>
          </a:p>
        </p:txBody>
      </p:sp>
      <p:sp>
        <p:nvSpPr>
          <p:cNvPr id="41" name="Rectangle 40">
            <a:extLst>
              <a:ext uri="{FF2B5EF4-FFF2-40B4-BE49-F238E27FC236}">
                <a16:creationId xmlns:a16="http://schemas.microsoft.com/office/drawing/2014/main" id="{D2BFDA20-2F25-2D4C-A06B-7C36D128E559}"/>
              </a:ext>
            </a:extLst>
          </p:cNvPr>
          <p:cNvSpPr/>
          <p:nvPr/>
        </p:nvSpPr>
        <p:spPr>
          <a:xfrm>
            <a:off x="5008564" y="5953133"/>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Between Time-Points:</a:t>
            </a:r>
          </a:p>
          <a:p>
            <a:pPr algn="ctr"/>
            <a:r>
              <a:rPr lang="en-US" sz="2000" dirty="0" err="1"/>
              <a:t>X</a:t>
            </a:r>
            <a:r>
              <a:rPr lang="en-US" sz="2000" baseline="-25000" dirty="0" err="1"/>
              <a:t>it</a:t>
            </a:r>
            <a:r>
              <a:rPr lang="en-US" sz="2000" dirty="0" err="1">
                <a:sym typeface="Wingdings" pitchFamily="2" charset="2"/>
              </a:rPr>
              <a:t>X</a:t>
            </a:r>
            <a:r>
              <a:rPr lang="en-US" sz="2000" baseline="-25000" dirty="0" err="1">
                <a:sym typeface="Wingdings" pitchFamily="2" charset="2"/>
              </a:rPr>
              <a:t>i</a:t>
            </a:r>
            <a:r>
              <a:rPr lang="en-US" sz="2000" baseline="-25000" dirty="0">
                <a:sym typeface="Wingdings" pitchFamily="2" charset="2"/>
              </a:rPr>
              <a:t>, t+1</a:t>
            </a:r>
            <a:endParaRPr lang="en-US" sz="1400" dirty="0"/>
          </a:p>
        </p:txBody>
      </p:sp>
      <p:sp>
        <p:nvSpPr>
          <p:cNvPr id="42" name="Rectangle 41">
            <a:extLst>
              <a:ext uri="{FF2B5EF4-FFF2-40B4-BE49-F238E27FC236}">
                <a16:creationId xmlns:a16="http://schemas.microsoft.com/office/drawing/2014/main" id="{47B161C4-DAFA-4743-A724-6B5FA40ED039}"/>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390550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12E6A8-97F3-C749-8BBE-8BD70433758C}"/>
              </a:ext>
            </a:extLst>
          </p:cNvPr>
          <p:cNvGrpSpPr/>
          <p:nvPr/>
        </p:nvGrpSpPr>
        <p:grpSpPr>
          <a:xfrm>
            <a:off x="4800600" y="2572197"/>
            <a:ext cx="342900" cy="2971800"/>
            <a:chOff x="4800600" y="1829594"/>
            <a:chExt cx="342900" cy="2971800"/>
          </a:xfrm>
        </p:grpSpPr>
        <p:cxnSp>
          <p:nvCxnSpPr>
            <p:cNvPr id="6" name="Straight Connector 5">
              <a:extLst>
                <a:ext uri="{FF2B5EF4-FFF2-40B4-BE49-F238E27FC236}">
                  <a16:creationId xmlns:a16="http://schemas.microsoft.com/office/drawing/2014/main" id="{9368D7D4-DF86-5442-B58D-817F8827FBA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DB6575-A308-8640-987B-1935DE9993E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B100ED-B968-6348-B827-9246E3E0C7B6}"/>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E9AFB85-4131-DF47-B969-387471976F27}"/>
              </a:ext>
            </a:extLst>
          </p:cNvPr>
          <p:cNvGrpSpPr/>
          <p:nvPr/>
        </p:nvGrpSpPr>
        <p:grpSpPr>
          <a:xfrm flipH="1">
            <a:off x="7874619" y="2553940"/>
            <a:ext cx="342900" cy="2971800"/>
            <a:chOff x="4800600" y="1829594"/>
            <a:chExt cx="342900" cy="2971800"/>
          </a:xfrm>
        </p:grpSpPr>
        <p:cxnSp>
          <p:nvCxnSpPr>
            <p:cNvPr id="18" name="Straight Connector 17">
              <a:extLst>
                <a:ext uri="{FF2B5EF4-FFF2-40B4-BE49-F238E27FC236}">
                  <a16:creationId xmlns:a16="http://schemas.microsoft.com/office/drawing/2014/main" id="{A8778360-6C80-C64A-A6E9-CE130E0CEFC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38CF54-BE49-084D-A770-77194CC4C92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22CBDB-0CA4-2840-8824-BCAB0C2486F0}"/>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7C14D5DD-E252-F745-99CD-1E35EDEA7E30}"/>
              </a:ext>
            </a:extLst>
          </p:cNvPr>
          <p:cNvSpPr txBox="1"/>
          <p:nvPr/>
        </p:nvSpPr>
        <p:spPr>
          <a:xfrm>
            <a:off x="4972050" y="2716369"/>
            <a:ext cx="547804" cy="369332"/>
          </a:xfrm>
          <a:prstGeom prst="rect">
            <a:avLst/>
          </a:prstGeom>
          <a:noFill/>
        </p:spPr>
        <p:txBody>
          <a:bodyPr wrap="square" rtlCol="0">
            <a:spAutoFit/>
          </a:bodyPr>
          <a:lstStyle/>
          <a:p>
            <a:r>
              <a:rPr lang="en-US" b="1" dirty="0"/>
              <a:t>1</a:t>
            </a:r>
            <a:endParaRPr lang="en-US" b="1" baseline="-25000" dirty="0"/>
          </a:p>
        </p:txBody>
      </p:sp>
      <p:sp>
        <p:nvSpPr>
          <p:cNvPr id="22" name="TextBox 21">
            <a:extLst>
              <a:ext uri="{FF2B5EF4-FFF2-40B4-BE49-F238E27FC236}">
                <a16:creationId xmlns:a16="http://schemas.microsoft.com/office/drawing/2014/main" id="{53CB84DC-EDB2-7147-8A6D-4F55C516F8A8}"/>
              </a:ext>
            </a:extLst>
          </p:cNvPr>
          <p:cNvSpPr txBox="1"/>
          <p:nvPr/>
        </p:nvSpPr>
        <p:spPr>
          <a:xfrm>
            <a:off x="4966628" y="3210822"/>
            <a:ext cx="547804" cy="369332"/>
          </a:xfrm>
          <a:prstGeom prst="rect">
            <a:avLst/>
          </a:prstGeom>
          <a:noFill/>
        </p:spPr>
        <p:txBody>
          <a:bodyPr wrap="square" rtlCol="0">
            <a:spAutoFit/>
          </a:bodyPr>
          <a:lstStyle/>
          <a:p>
            <a:r>
              <a:rPr lang="en-US" b="1" dirty="0"/>
              <a:t>X</a:t>
            </a:r>
            <a:r>
              <a:rPr lang="en-US" b="1" baseline="-25000" dirty="0"/>
              <a:t>21</a:t>
            </a:r>
          </a:p>
        </p:txBody>
      </p:sp>
      <p:sp>
        <p:nvSpPr>
          <p:cNvPr id="23" name="TextBox 22">
            <a:extLst>
              <a:ext uri="{FF2B5EF4-FFF2-40B4-BE49-F238E27FC236}">
                <a16:creationId xmlns:a16="http://schemas.microsoft.com/office/drawing/2014/main" id="{AEF1B5BB-9491-1442-B815-C15FD9CE2969}"/>
              </a:ext>
            </a:extLst>
          </p:cNvPr>
          <p:cNvSpPr txBox="1"/>
          <p:nvPr/>
        </p:nvSpPr>
        <p:spPr>
          <a:xfrm>
            <a:off x="4972050" y="3670508"/>
            <a:ext cx="547804" cy="369332"/>
          </a:xfrm>
          <a:prstGeom prst="rect">
            <a:avLst/>
          </a:prstGeom>
          <a:noFill/>
        </p:spPr>
        <p:txBody>
          <a:bodyPr wrap="square" rtlCol="0">
            <a:spAutoFit/>
          </a:bodyPr>
          <a:lstStyle/>
          <a:p>
            <a:r>
              <a:rPr lang="en-US" b="1" dirty="0"/>
              <a:t>X</a:t>
            </a:r>
            <a:r>
              <a:rPr lang="en-US" b="1" baseline="-25000" dirty="0"/>
              <a:t>31</a:t>
            </a:r>
          </a:p>
        </p:txBody>
      </p:sp>
      <p:sp>
        <p:nvSpPr>
          <p:cNvPr id="24" name="TextBox 23">
            <a:extLst>
              <a:ext uri="{FF2B5EF4-FFF2-40B4-BE49-F238E27FC236}">
                <a16:creationId xmlns:a16="http://schemas.microsoft.com/office/drawing/2014/main" id="{70F41A15-EABA-AC4F-9DCB-FC633ED77160}"/>
              </a:ext>
            </a:extLst>
          </p:cNvPr>
          <p:cNvSpPr txBox="1"/>
          <p:nvPr/>
        </p:nvSpPr>
        <p:spPr>
          <a:xfrm>
            <a:off x="4972050" y="4980871"/>
            <a:ext cx="547804" cy="369332"/>
          </a:xfrm>
          <a:prstGeom prst="rect">
            <a:avLst/>
          </a:prstGeom>
          <a:noFill/>
        </p:spPr>
        <p:txBody>
          <a:bodyPr wrap="square" rtlCol="0">
            <a:spAutoFit/>
          </a:bodyPr>
          <a:lstStyle/>
          <a:p>
            <a:r>
              <a:rPr lang="en-US" b="1" dirty="0"/>
              <a:t>X</a:t>
            </a:r>
            <a:r>
              <a:rPr lang="en-US" b="1" baseline="-25000" dirty="0"/>
              <a:t>i1</a:t>
            </a:r>
          </a:p>
        </p:txBody>
      </p:sp>
      <p:sp>
        <p:nvSpPr>
          <p:cNvPr id="25" name="TextBox 24">
            <a:extLst>
              <a:ext uri="{FF2B5EF4-FFF2-40B4-BE49-F238E27FC236}">
                <a16:creationId xmlns:a16="http://schemas.microsoft.com/office/drawing/2014/main" id="{9CBC467D-160E-D44A-A0D7-275C3442D4B6}"/>
              </a:ext>
            </a:extLst>
          </p:cNvPr>
          <p:cNvSpPr txBox="1"/>
          <p:nvPr/>
        </p:nvSpPr>
        <p:spPr>
          <a:xfrm rot="5400000">
            <a:off x="4966628" y="4386935"/>
            <a:ext cx="547804" cy="369332"/>
          </a:xfrm>
          <a:prstGeom prst="rect">
            <a:avLst/>
          </a:prstGeom>
          <a:noFill/>
        </p:spPr>
        <p:txBody>
          <a:bodyPr wrap="square" rtlCol="0">
            <a:spAutoFit/>
          </a:bodyPr>
          <a:lstStyle/>
          <a:p>
            <a:r>
              <a:rPr lang="en-US" b="1" dirty="0"/>
              <a:t>. . . </a:t>
            </a:r>
            <a:endParaRPr lang="en-US" b="1" baseline="-25000" dirty="0"/>
          </a:p>
        </p:txBody>
      </p:sp>
      <p:sp>
        <p:nvSpPr>
          <p:cNvPr id="26" name="TextBox 25">
            <a:extLst>
              <a:ext uri="{FF2B5EF4-FFF2-40B4-BE49-F238E27FC236}">
                <a16:creationId xmlns:a16="http://schemas.microsoft.com/office/drawing/2014/main" id="{94809074-D5C5-1945-99B2-CFE2B2206A5C}"/>
              </a:ext>
            </a:extLst>
          </p:cNvPr>
          <p:cNvSpPr txBox="1"/>
          <p:nvPr/>
        </p:nvSpPr>
        <p:spPr>
          <a:xfrm>
            <a:off x="7600717" y="2726629"/>
            <a:ext cx="547804" cy="369332"/>
          </a:xfrm>
          <a:prstGeom prst="rect">
            <a:avLst/>
          </a:prstGeom>
          <a:noFill/>
        </p:spPr>
        <p:txBody>
          <a:bodyPr wrap="square" rtlCol="0">
            <a:spAutoFit/>
          </a:bodyPr>
          <a:lstStyle/>
          <a:p>
            <a:r>
              <a:rPr lang="en-US" b="1" dirty="0"/>
              <a:t>X</a:t>
            </a:r>
            <a:r>
              <a:rPr lang="en-US" b="1" baseline="-25000" dirty="0"/>
              <a:t>1j</a:t>
            </a:r>
          </a:p>
        </p:txBody>
      </p:sp>
      <p:sp>
        <p:nvSpPr>
          <p:cNvPr id="27" name="TextBox 26">
            <a:extLst>
              <a:ext uri="{FF2B5EF4-FFF2-40B4-BE49-F238E27FC236}">
                <a16:creationId xmlns:a16="http://schemas.microsoft.com/office/drawing/2014/main" id="{9F6057D1-89DB-424C-92E4-430475D70164}"/>
              </a:ext>
            </a:extLst>
          </p:cNvPr>
          <p:cNvSpPr txBox="1"/>
          <p:nvPr/>
        </p:nvSpPr>
        <p:spPr>
          <a:xfrm>
            <a:off x="7595295" y="3221082"/>
            <a:ext cx="547804" cy="369332"/>
          </a:xfrm>
          <a:prstGeom prst="rect">
            <a:avLst/>
          </a:prstGeom>
          <a:noFill/>
        </p:spPr>
        <p:txBody>
          <a:bodyPr wrap="square" rtlCol="0">
            <a:spAutoFit/>
          </a:bodyPr>
          <a:lstStyle/>
          <a:p>
            <a:r>
              <a:rPr lang="en-US" b="1" dirty="0"/>
              <a:t>X</a:t>
            </a:r>
            <a:r>
              <a:rPr lang="en-US" b="1" baseline="-25000" dirty="0"/>
              <a:t>2j</a:t>
            </a:r>
          </a:p>
        </p:txBody>
      </p:sp>
      <p:sp>
        <p:nvSpPr>
          <p:cNvPr id="28" name="TextBox 27">
            <a:extLst>
              <a:ext uri="{FF2B5EF4-FFF2-40B4-BE49-F238E27FC236}">
                <a16:creationId xmlns:a16="http://schemas.microsoft.com/office/drawing/2014/main" id="{D5DB0CDD-2D68-6845-9720-5F7BC1566681}"/>
              </a:ext>
            </a:extLst>
          </p:cNvPr>
          <p:cNvSpPr txBox="1"/>
          <p:nvPr/>
        </p:nvSpPr>
        <p:spPr>
          <a:xfrm>
            <a:off x="7600717" y="3680768"/>
            <a:ext cx="547804" cy="369332"/>
          </a:xfrm>
          <a:prstGeom prst="rect">
            <a:avLst/>
          </a:prstGeom>
          <a:noFill/>
        </p:spPr>
        <p:txBody>
          <a:bodyPr wrap="square" rtlCol="0">
            <a:spAutoFit/>
          </a:bodyPr>
          <a:lstStyle/>
          <a:p>
            <a:r>
              <a:rPr lang="en-US" b="1" dirty="0"/>
              <a:t>X</a:t>
            </a:r>
            <a:r>
              <a:rPr lang="en-US" b="1" baseline="-25000" dirty="0"/>
              <a:t>3j</a:t>
            </a:r>
          </a:p>
        </p:txBody>
      </p:sp>
      <p:sp>
        <p:nvSpPr>
          <p:cNvPr id="29" name="TextBox 28">
            <a:extLst>
              <a:ext uri="{FF2B5EF4-FFF2-40B4-BE49-F238E27FC236}">
                <a16:creationId xmlns:a16="http://schemas.microsoft.com/office/drawing/2014/main" id="{B47C8905-9FF4-2141-B0D9-7DDC2FB9E214}"/>
              </a:ext>
            </a:extLst>
          </p:cNvPr>
          <p:cNvSpPr txBox="1"/>
          <p:nvPr/>
        </p:nvSpPr>
        <p:spPr>
          <a:xfrm>
            <a:off x="7600717" y="4991131"/>
            <a:ext cx="547804" cy="369332"/>
          </a:xfrm>
          <a:prstGeom prst="rect">
            <a:avLst/>
          </a:prstGeom>
          <a:noFill/>
        </p:spPr>
        <p:txBody>
          <a:bodyPr wrap="square" rtlCol="0">
            <a:spAutoFit/>
          </a:bodyPr>
          <a:lstStyle/>
          <a:p>
            <a:r>
              <a:rPr lang="en-US" b="1" dirty="0"/>
              <a:t>1</a:t>
            </a:r>
            <a:endParaRPr lang="en-US" b="1" baseline="-25000" dirty="0"/>
          </a:p>
        </p:txBody>
      </p:sp>
      <p:sp>
        <p:nvSpPr>
          <p:cNvPr id="30" name="TextBox 29">
            <a:extLst>
              <a:ext uri="{FF2B5EF4-FFF2-40B4-BE49-F238E27FC236}">
                <a16:creationId xmlns:a16="http://schemas.microsoft.com/office/drawing/2014/main" id="{31EE5583-05FF-5747-9CB6-FA8D31BD8EFB}"/>
              </a:ext>
            </a:extLst>
          </p:cNvPr>
          <p:cNvSpPr txBox="1"/>
          <p:nvPr/>
        </p:nvSpPr>
        <p:spPr>
          <a:xfrm rot="5400000">
            <a:off x="7595295" y="4397195"/>
            <a:ext cx="547804" cy="369332"/>
          </a:xfrm>
          <a:prstGeom prst="rect">
            <a:avLst/>
          </a:prstGeom>
          <a:noFill/>
        </p:spPr>
        <p:txBody>
          <a:bodyPr wrap="square" rtlCol="0">
            <a:spAutoFit/>
          </a:bodyPr>
          <a:lstStyle/>
          <a:p>
            <a:r>
              <a:rPr lang="en-US" b="1" dirty="0"/>
              <a:t>. . . </a:t>
            </a:r>
            <a:endParaRPr lang="en-US" b="1" baseline="-25000" dirty="0"/>
          </a:p>
        </p:txBody>
      </p:sp>
      <p:sp>
        <p:nvSpPr>
          <p:cNvPr id="31" name="TextBox 30">
            <a:extLst>
              <a:ext uri="{FF2B5EF4-FFF2-40B4-BE49-F238E27FC236}">
                <a16:creationId xmlns:a16="http://schemas.microsoft.com/office/drawing/2014/main" id="{FADDABB0-52E6-D44F-98AB-32D2E5EE9A62}"/>
              </a:ext>
            </a:extLst>
          </p:cNvPr>
          <p:cNvSpPr txBox="1"/>
          <p:nvPr/>
        </p:nvSpPr>
        <p:spPr>
          <a:xfrm>
            <a:off x="5548388" y="2696962"/>
            <a:ext cx="547804" cy="369332"/>
          </a:xfrm>
          <a:prstGeom prst="rect">
            <a:avLst/>
          </a:prstGeom>
          <a:noFill/>
        </p:spPr>
        <p:txBody>
          <a:bodyPr wrap="square" rtlCol="0">
            <a:spAutoFit/>
          </a:bodyPr>
          <a:lstStyle/>
          <a:p>
            <a:r>
              <a:rPr lang="en-US" b="1" dirty="0"/>
              <a:t>X</a:t>
            </a:r>
            <a:r>
              <a:rPr lang="en-US" b="1" baseline="-25000" dirty="0"/>
              <a:t>12</a:t>
            </a:r>
          </a:p>
        </p:txBody>
      </p:sp>
      <p:sp>
        <p:nvSpPr>
          <p:cNvPr id="32" name="TextBox 31">
            <a:extLst>
              <a:ext uri="{FF2B5EF4-FFF2-40B4-BE49-F238E27FC236}">
                <a16:creationId xmlns:a16="http://schemas.microsoft.com/office/drawing/2014/main" id="{C99113E9-7C51-4B4A-AFC9-C7C1A65BB646}"/>
              </a:ext>
            </a:extLst>
          </p:cNvPr>
          <p:cNvSpPr txBox="1"/>
          <p:nvPr/>
        </p:nvSpPr>
        <p:spPr>
          <a:xfrm>
            <a:off x="6921928" y="2719715"/>
            <a:ext cx="547804" cy="369332"/>
          </a:xfrm>
          <a:prstGeom prst="rect">
            <a:avLst/>
          </a:prstGeom>
          <a:noFill/>
        </p:spPr>
        <p:txBody>
          <a:bodyPr wrap="square" rtlCol="0">
            <a:spAutoFit/>
          </a:bodyPr>
          <a:lstStyle/>
          <a:p>
            <a:r>
              <a:rPr lang="en-US" b="1" dirty="0"/>
              <a:t>. . .</a:t>
            </a:r>
            <a:endParaRPr lang="en-US" b="1" baseline="-25000" dirty="0"/>
          </a:p>
        </p:txBody>
      </p:sp>
      <p:sp>
        <p:nvSpPr>
          <p:cNvPr id="33" name="TextBox 32">
            <a:extLst>
              <a:ext uri="{FF2B5EF4-FFF2-40B4-BE49-F238E27FC236}">
                <a16:creationId xmlns:a16="http://schemas.microsoft.com/office/drawing/2014/main" id="{711958F5-123B-B84F-8A4A-863748B0577B}"/>
              </a:ext>
            </a:extLst>
          </p:cNvPr>
          <p:cNvSpPr txBox="1"/>
          <p:nvPr/>
        </p:nvSpPr>
        <p:spPr>
          <a:xfrm>
            <a:off x="6202674" y="2708126"/>
            <a:ext cx="547804" cy="369332"/>
          </a:xfrm>
          <a:prstGeom prst="rect">
            <a:avLst/>
          </a:prstGeom>
          <a:noFill/>
        </p:spPr>
        <p:txBody>
          <a:bodyPr wrap="square" rtlCol="0">
            <a:spAutoFit/>
          </a:bodyPr>
          <a:lstStyle/>
          <a:p>
            <a:r>
              <a:rPr lang="en-US" b="1" dirty="0"/>
              <a:t>X</a:t>
            </a:r>
            <a:r>
              <a:rPr lang="en-US" b="1" baseline="-25000" dirty="0"/>
              <a:t>13</a:t>
            </a:r>
          </a:p>
        </p:txBody>
      </p:sp>
      <p:sp>
        <p:nvSpPr>
          <p:cNvPr id="34" name="TextBox 33">
            <a:extLst>
              <a:ext uri="{FF2B5EF4-FFF2-40B4-BE49-F238E27FC236}">
                <a16:creationId xmlns:a16="http://schemas.microsoft.com/office/drawing/2014/main" id="{DE9B5D01-F6E7-9240-B385-6E6F7B5DCEFC}"/>
              </a:ext>
            </a:extLst>
          </p:cNvPr>
          <p:cNvSpPr txBox="1"/>
          <p:nvPr/>
        </p:nvSpPr>
        <p:spPr>
          <a:xfrm>
            <a:off x="5543818" y="3221082"/>
            <a:ext cx="547804" cy="369332"/>
          </a:xfrm>
          <a:prstGeom prst="rect">
            <a:avLst/>
          </a:prstGeom>
          <a:noFill/>
        </p:spPr>
        <p:txBody>
          <a:bodyPr wrap="square" rtlCol="0">
            <a:spAutoFit/>
          </a:bodyPr>
          <a:lstStyle/>
          <a:p>
            <a:r>
              <a:rPr lang="en-US" b="1" dirty="0"/>
              <a:t>1</a:t>
            </a:r>
            <a:endParaRPr lang="en-US" b="1" baseline="-25000" dirty="0"/>
          </a:p>
        </p:txBody>
      </p:sp>
      <p:sp>
        <p:nvSpPr>
          <p:cNvPr id="35" name="TextBox 34">
            <a:extLst>
              <a:ext uri="{FF2B5EF4-FFF2-40B4-BE49-F238E27FC236}">
                <a16:creationId xmlns:a16="http://schemas.microsoft.com/office/drawing/2014/main" id="{52E57EB4-152D-A14D-A77C-FD78DBFC2BE0}"/>
              </a:ext>
            </a:extLst>
          </p:cNvPr>
          <p:cNvSpPr txBox="1"/>
          <p:nvPr/>
        </p:nvSpPr>
        <p:spPr>
          <a:xfrm rot="2376881">
            <a:off x="6414400" y="3987411"/>
            <a:ext cx="547804" cy="369332"/>
          </a:xfrm>
          <a:prstGeom prst="rect">
            <a:avLst/>
          </a:prstGeom>
          <a:noFill/>
        </p:spPr>
        <p:txBody>
          <a:bodyPr wrap="square" rtlCol="0">
            <a:spAutoFit/>
          </a:bodyPr>
          <a:lstStyle/>
          <a:p>
            <a:r>
              <a:rPr lang="en-US" b="1" dirty="0"/>
              <a:t>. . . </a:t>
            </a:r>
            <a:endParaRPr lang="en-US" b="1" baseline="-25000" dirty="0"/>
          </a:p>
        </p:txBody>
      </p:sp>
      <p:sp>
        <p:nvSpPr>
          <p:cNvPr id="36" name="TextBox 35">
            <a:extLst>
              <a:ext uri="{FF2B5EF4-FFF2-40B4-BE49-F238E27FC236}">
                <a16:creationId xmlns:a16="http://schemas.microsoft.com/office/drawing/2014/main" id="{96270C3C-099B-4E4B-8B67-9EF318E79D66}"/>
              </a:ext>
            </a:extLst>
          </p:cNvPr>
          <p:cNvSpPr txBox="1"/>
          <p:nvPr/>
        </p:nvSpPr>
        <p:spPr>
          <a:xfrm>
            <a:off x="6362430" y="5029436"/>
            <a:ext cx="547804" cy="369332"/>
          </a:xfrm>
          <a:prstGeom prst="rect">
            <a:avLst/>
          </a:prstGeom>
          <a:noFill/>
        </p:spPr>
        <p:txBody>
          <a:bodyPr wrap="square" rtlCol="0">
            <a:spAutoFit/>
          </a:bodyPr>
          <a:lstStyle/>
          <a:p>
            <a:r>
              <a:rPr lang="en-US" b="1" dirty="0"/>
              <a:t>. . . </a:t>
            </a:r>
            <a:endParaRPr lang="en-US" b="1" baseline="-25000" dirty="0"/>
          </a:p>
        </p:txBody>
      </p:sp>
      <p:sp>
        <p:nvSpPr>
          <p:cNvPr id="38" name="Right Triangle 37">
            <a:extLst>
              <a:ext uri="{FF2B5EF4-FFF2-40B4-BE49-F238E27FC236}">
                <a16:creationId xmlns:a16="http://schemas.microsoft.com/office/drawing/2014/main" id="{47F3CDD0-D05D-6E44-811C-1F71B3CB5149}"/>
              </a:ext>
            </a:extLst>
          </p:cNvPr>
          <p:cNvSpPr/>
          <p:nvPr/>
        </p:nvSpPr>
        <p:spPr>
          <a:xfrm>
            <a:off x="4846320" y="2952403"/>
            <a:ext cx="2953879" cy="2565094"/>
          </a:xfrm>
          <a:prstGeom prst="rtTriangle">
            <a:avLst/>
          </a:prstGeom>
          <a:solidFill>
            <a:srgbClr val="FFFF00">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296252D8-C3AD-9F41-AE05-1E08CB988B46}"/>
              </a:ext>
            </a:extLst>
          </p:cNvPr>
          <p:cNvPicPr>
            <a:picLocks noChangeAspect="1"/>
          </p:cNvPicPr>
          <p:nvPr/>
        </p:nvPicPr>
        <p:blipFill>
          <a:blip r:embed="rId2"/>
          <a:stretch>
            <a:fillRect/>
          </a:stretch>
        </p:blipFill>
        <p:spPr>
          <a:xfrm>
            <a:off x="4800600" y="1413635"/>
            <a:ext cx="3421095" cy="861609"/>
          </a:xfrm>
          <a:prstGeom prst="rect">
            <a:avLst/>
          </a:prstGeom>
        </p:spPr>
      </p:pic>
      <p:graphicFrame>
        <p:nvGraphicFramePr>
          <p:cNvPr id="40" name="Table 39">
            <a:extLst>
              <a:ext uri="{FF2B5EF4-FFF2-40B4-BE49-F238E27FC236}">
                <a16:creationId xmlns:a16="http://schemas.microsoft.com/office/drawing/2014/main" id="{5FB136C2-1C15-5446-B8B8-5C7016273164}"/>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37" name="Rectangle 36">
            <a:extLst>
              <a:ext uri="{FF2B5EF4-FFF2-40B4-BE49-F238E27FC236}">
                <a16:creationId xmlns:a16="http://schemas.microsoft.com/office/drawing/2014/main" id="{2EF57AA0-7F05-8D4E-AB8F-9C51017DF3EB}"/>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41" name="Content Placeholder 4">
            <a:extLst>
              <a:ext uri="{FF2B5EF4-FFF2-40B4-BE49-F238E27FC236}">
                <a16:creationId xmlns:a16="http://schemas.microsoft.com/office/drawing/2014/main" id="{A5586C74-6AB7-444F-80A2-ADA96A70E99F}"/>
              </a:ext>
            </a:extLst>
          </p:cNvPr>
          <p:cNvPicPr>
            <a:picLocks noChangeAspect="1"/>
          </p:cNvPicPr>
          <p:nvPr/>
        </p:nvPicPr>
        <p:blipFill>
          <a:blip r:embed="rId3"/>
          <a:stretch>
            <a:fillRect/>
          </a:stretch>
        </p:blipFill>
        <p:spPr>
          <a:xfrm>
            <a:off x="498478" y="2301090"/>
            <a:ext cx="3289300" cy="3086100"/>
          </a:xfrm>
          <a:prstGeom prst="rect">
            <a:avLst/>
          </a:prstGeom>
        </p:spPr>
      </p:pic>
      <p:sp>
        <p:nvSpPr>
          <p:cNvPr id="42" name="Rectangle 41">
            <a:extLst>
              <a:ext uri="{FF2B5EF4-FFF2-40B4-BE49-F238E27FC236}">
                <a16:creationId xmlns:a16="http://schemas.microsoft.com/office/drawing/2014/main" id="{6D9C86D0-EAA9-524F-BA5D-D86A28A0A46D}"/>
              </a:ext>
            </a:extLst>
          </p:cNvPr>
          <p:cNvSpPr/>
          <p:nvPr/>
        </p:nvSpPr>
        <p:spPr>
          <a:xfrm>
            <a:off x="641353" y="121444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43" name="Rectangle 42">
            <a:extLst>
              <a:ext uri="{FF2B5EF4-FFF2-40B4-BE49-F238E27FC236}">
                <a16:creationId xmlns:a16="http://schemas.microsoft.com/office/drawing/2014/main" id="{0B845AB4-2888-C745-A79E-25881A62446E}"/>
              </a:ext>
            </a:extLst>
          </p:cNvPr>
          <p:cNvSpPr/>
          <p:nvPr/>
        </p:nvSpPr>
        <p:spPr>
          <a:xfrm>
            <a:off x="641352" y="5953133"/>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Tree>
    <p:extLst>
      <p:ext uri="{BB962C8B-B14F-4D97-AF65-F5344CB8AC3E}">
        <p14:creationId xmlns:p14="http://schemas.microsoft.com/office/powerpoint/2010/main" val="3205631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1D1362-1FC6-B245-B9F3-511591520492}"/>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
        <p:nvSpPr>
          <p:cNvPr id="6" name="Rectangle 5">
            <a:extLst>
              <a:ext uri="{FF2B5EF4-FFF2-40B4-BE49-F238E27FC236}">
                <a16:creationId xmlns:a16="http://schemas.microsoft.com/office/drawing/2014/main" id="{4B32CCC7-AB2C-A243-AB43-3F281962A333}"/>
              </a:ext>
            </a:extLst>
          </p:cNvPr>
          <p:cNvSpPr/>
          <p:nvPr/>
        </p:nvSpPr>
        <p:spPr>
          <a:xfrm>
            <a:off x="5718628" y="1750253"/>
            <a:ext cx="3460716" cy="3539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30723E-71E8-E44C-8865-0D7BB94AC841}"/>
              </a:ext>
            </a:extLst>
          </p:cNvPr>
          <p:cNvSpPr txBox="1"/>
          <p:nvPr/>
        </p:nvSpPr>
        <p:spPr>
          <a:xfrm>
            <a:off x="6672263" y="6319127"/>
            <a:ext cx="2664244" cy="369332"/>
          </a:xfrm>
          <a:prstGeom prst="rect">
            <a:avLst/>
          </a:prstGeom>
          <a:noFill/>
        </p:spPr>
        <p:txBody>
          <a:bodyPr wrap="square" rtlCol="0">
            <a:spAutoFit/>
          </a:bodyPr>
          <a:lstStyle/>
          <a:p>
            <a:r>
              <a:rPr lang="en-US" dirty="0" err="1"/>
              <a:t>Wrzus</a:t>
            </a:r>
            <a:r>
              <a:rPr lang="en-US" dirty="0"/>
              <a:t> &amp; Roberts, 2017</a:t>
            </a:r>
          </a:p>
        </p:txBody>
      </p:sp>
    </p:spTree>
    <p:extLst>
      <p:ext uri="{BB962C8B-B14F-4D97-AF65-F5344CB8AC3E}">
        <p14:creationId xmlns:p14="http://schemas.microsoft.com/office/powerpoint/2010/main" val="3914888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3F2F0F-FC4B-E94A-B5A4-D5D609156616}"/>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
        <p:nvSpPr>
          <p:cNvPr id="7" name="TextBox 6">
            <a:extLst>
              <a:ext uri="{FF2B5EF4-FFF2-40B4-BE49-F238E27FC236}">
                <a16:creationId xmlns:a16="http://schemas.microsoft.com/office/drawing/2014/main" id="{752D9D5D-8410-F540-87FF-A21F37962CA0}"/>
              </a:ext>
            </a:extLst>
          </p:cNvPr>
          <p:cNvSpPr txBox="1"/>
          <p:nvPr/>
        </p:nvSpPr>
        <p:spPr>
          <a:xfrm>
            <a:off x="6672263" y="6319127"/>
            <a:ext cx="2664244" cy="369332"/>
          </a:xfrm>
          <a:prstGeom prst="rect">
            <a:avLst/>
          </a:prstGeom>
          <a:noFill/>
        </p:spPr>
        <p:txBody>
          <a:bodyPr wrap="square" rtlCol="0">
            <a:spAutoFit/>
          </a:bodyPr>
          <a:lstStyle/>
          <a:p>
            <a:r>
              <a:rPr lang="en-US" dirty="0" err="1"/>
              <a:t>Wrzus</a:t>
            </a:r>
            <a:r>
              <a:rPr lang="en-US" dirty="0"/>
              <a:t> &amp; Roberts, 2017</a:t>
            </a:r>
          </a:p>
        </p:txBody>
      </p:sp>
    </p:spTree>
    <p:extLst>
      <p:ext uri="{BB962C8B-B14F-4D97-AF65-F5344CB8AC3E}">
        <p14:creationId xmlns:p14="http://schemas.microsoft.com/office/powerpoint/2010/main" val="4265673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9BB1A7-DD62-414C-8647-227DC0158642}"/>
              </a:ext>
            </a:extLst>
          </p:cNvPr>
          <p:cNvPicPr>
            <a:picLocks noChangeAspect="1"/>
          </p:cNvPicPr>
          <p:nvPr/>
        </p:nvPicPr>
        <p:blipFill>
          <a:blip r:embed="rId3"/>
          <a:stretch>
            <a:fillRect/>
          </a:stretch>
        </p:blipFill>
        <p:spPr>
          <a:xfrm>
            <a:off x="938153" y="1796972"/>
            <a:ext cx="3264056" cy="3264056"/>
          </a:xfrm>
          <a:prstGeom prst="rect">
            <a:avLst/>
          </a:prstGeom>
        </p:spPr>
      </p:pic>
      <p:pic>
        <p:nvPicPr>
          <p:cNvPr id="35" name="Picture 34">
            <a:extLst>
              <a:ext uri="{FF2B5EF4-FFF2-40B4-BE49-F238E27FC236}">
                <a16:creationId xmlns:a16="http://schemas.microsoft.com/office/drawing/2014/main" id="{E5A36F0E-006E-AC4F-9612-E1172A7C844D}"/>
              </a:ext>
            </a:extLst>
          </p:cNvPr>
          <p:cNvPicPr>
            <a:picLocks noChangeAspect="1"/>
          </p:cNvPicPr>
          <p:nvPr/>
        </p:nvPicPr>
        <p:blipFill>
          <a:blip r:embed="rId4"/>
          <a:stretch>
            <a:fillRect/>
          </a:stretch>
        </p:blipFill>
        <p:spPr>
          <a:xfrm>
            <a:off x="5615888" y="1681534"/>
            <a:ext cx="2114433" cy="3494931"/>
          </a:xfrm>
          <a:prstGeom prst="rect">
            <a:avLst/>
          </a:prstGeom>
        </p:spPr>
      </p:pic>
    </p:spTree>
    <p:extLst>
      <p:ext uri="{BB962C8B-B14F-4D97-AF65-F5344CB8AC3E}">
        <p14:creationId xmlns:p14="http://schemas.microsoft.com/office/powerpoint/2010/main" val="304402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3D3695B-598B-EE47-AB95-DF6AD955271C}"/>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7931BF10-158F-BA4E-8F51-C85EA2DC1E59}"/>
              </a:ext>
            </a:extLst>
          </p:cNvPr>
          <p:cNvPicPr>
            <a:picLocks noChangeAspect="1"/>
          </p:cNvPicPr>
          <p:nvPr/>
        </p:nvPicPr>
        <p:blipFill>
          <a:blip r:embed="rId3"/>
          <a:stretch>
            <a:fillRect/>
          </a:stretch>
        </p:blipFill>
        <p:spPr>
          <a:xfrm>
            <a:off x="217350" y="1299260"/>
            <a:ext cx="4880082" cy="4880082"/>
          </a:xfrm>
          <a:prstGeom prst="rect">
            <a:avLst/>
          </a:prstGeom>
        </p:spPr>
      </p:pic>
      <p:sp>
        <p:nvSpPr>
          <p:cNvPr id="7" name="Oval 6">
            <a:extLst>
              <a:ext uri="{FF2B5EF4-FFF2-40B4-BE49-F238E27FC236}">
                <a16:creationId xmlns:a16="http://schemas.microsoft.com/office/drawing/2014/main" id="{EBBB4808-0109-B347-BBC0-F43641391477}"/>
              </a:ext>
            </a:extLst>
          </p:cNvPr>
          <p:cNvSpPr/>
          <p:nvPr/>
        </p:nvSpPr>
        <p:spPr>
          <a:xfrm>
            <a:off x="3878558" y="2981845"/>
            <a:ext cx="993904" cy="978266"/>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342A3D1-3631-7D40-9C94-56E3B418854F}"/>
              </a:ext>
            </a:extLst>
          </p:cNvPr>
          <p:cNvCxnSpPr>
            <a:cxnSpLocks/>
          </p:cNvCxnSpPr>
          <p:nvPr/>
        </p:nvCxnSpPr>
        <p:spPr>
          <a:xfrm flipH="1">
            <a:off x="2780228" y="1994574"/>
            <a:ext cx="2559926" cy="114822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38B29BA-6806-9C4D-A317-651439A02544}"/>
              </a:ext>
            </a:extLst>
          </p:cNvPr>
          <p:cNvCxnSpPr>
            <a:cxnSpLocks/>
          </p:cNvCxnSpPr>
          <p:nvPr/>
        </p:nvCxnSpPr>
        <p:spPr>
          <a:xfrm flipH="1">
            <a:off x="4630058" y="2583543"/>
            <a:ext cx="710096" cy="62120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59B43E-CBBE-DB40-AD8D-1BA2870A33A5}"/>
              </a:ext>
            </a:extLst>
          </p:cNvPr>
          <p:cNvCxnSpPr>
            <a:cxnSpLocks/>
            <a:stCxn id="15" idx="1"/>
          </p:cNvCxnSpPr>
          <p:nvPr/>
        </p:nvCxnSpPr>
        <p:spPr>
          <a:xfrm flipH="1">
            <a:off x="1800807" y="3519968"/>
            <a:ext cx="3539347" cy="16666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20A033B-21F1-BF47-A7A3-93FAF10A12FB}"/>
              </a:ext>
            </a:extLst>
          </p:cNvPr>
          <p:cNvSpPr/>
          <p:nvPr/>
        </p:nvSpPr>
        <p:spPr>
          <a:xfrm>
            <a:off x="1800807" y="2874590"/>
            <a:ext cx="979421" cy="922689"/>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5AFDEDE-3658-AE40-949A-E02B4D1E3A4E}"/>
              </a:ext>
            </a:extLst>
          </p:cNvPr>
          <p:cNvSpPr/>
          <p:nvPr/>
        </p:nvSpPr>
        <p:spPr>
          <a:xfrm>
            <a:off x="886548" y="3204744"/>
            <a:ext cx="1036033" cy="1111891"/>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5BCB8E-E559-0948-B718-0F9368B87C34}"/>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Tree>
    <p:extLst>
      <p:ext uri="{BB962C8B-B14F-4D97-AF65-F5344CB8AC3E}">
        <p14:creationId xmlns:p14="http://schemas.microsoft.com/office/powerpoint/2010/main" val="1709684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Tree>
    <p:extLst>
      <p:ext uri="{BB962C8B-B14F-4D97-AF65-F5344CB8AC3E}">
        <p14:creationId xmlns:p14="http://schemas.microsoft.com/office/powerpoint/2010/main" val="600583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Tree>
    <p:extLst>
      <p:ext uri="{BB962C8B-B14F-4D97-AF65-F5344CB8AC3E}">
        <p14:creationId xmlns:p14="http://schemas.microsoft.com/office/powerpoint/2010/main" val="1503292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Tree>
    <p:extLst>
      <p:ext uri="{BB962C8B-B14F-4D97-AF65-F5344CB8AC3E}">
        <p14:creationId xmlns:p14="http://schemas.microsoft.com/office/powerpoint/2010/main" val="3588475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a:stretch/>
        </p:blipFill>
        <p:spPr>
          <a:xfrm>
            <a:off x="5448462" y="1212004"/>
            <a:ext cx="2824843" cy="5608681"/>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
        <p:nvSpPr>
          <p:cNvPr id="16" name="Rectangle 15">
            <a:extLst>
              <a:ext uri="{FF2B5EF4-FFF2-40B4-BE49-F238E27FC236}">
                <a16:creationId xmlns:a16="http://schemas.microsoft.com/office/drawing/2014/main" id="{A548E9E5-C2D2-C243-B4DA-C26AA4CA59FE}"/>
              </a:ext>
            </a:extLst>
          </p:cNvPr>
          <p:cNvSpPr/>
          <p:nvPr/>
        </p:nvSpPr>
        <p:spPr>
          <a:xfrm>
            <a:off x="5032084"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State Expression</a:t>
            </a:r>
          </a:p>
        </p:txBody>
      </p:sp>
    </p:spTree>
    <p:extLst>
      <p:ext uri="{BB962C8B-B14F-4D97-AF65-F5344CB8AC3E}">
        <p14:creationId xmlns:p14="http://schemas.microsoft.com/office/powerpoint/2010/main" val="4227959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9" name="Picture 8">
            <a:extLst>
              <a:ext uri="{FF2B5EF4-FFF2-40B4-BE49-F238E27FC236}">
                <a16:creationId xmlns:a16="http://schemas.microsoft.com/office/drawing/2014/main" id="{196568B6-7B47-9D4B-AFF8-35A55558D05F}"/>
              </a:ext>
            </a:extLst>
          </p:cNvPr>
          <p:cNvPicPr>
            <a:picLocks noChangeAspect="1"/>
          </p:cNvPicPr>
          <p:nvPr/>
        </p:nvPicPr>
        <p:blipFill>
          <a:blip r:embed="rId3"/>
          <a:stretch>
            <a:fillRect/>
          </a:stretch>
        </p:blipFill>
        <p:spPr>
          <a:xfrm>
            <a:off x="0" y="1772557"/>
            <a:ext cx="9144000" cy="4064000"/>
          </a:xfrm>
          <a:prstGeom prst="rect">
            <a:avLst/>
          </a:prstGeom>
        </p:spPr>
      </p:pic>
      <p:sp>
        <p:nvSpPr>
          <p:cNvPr id="10" name="Rectangle 9">
            <a:extLst>
              <a:ext uri="{FF2B5EF4-FFF2-40B4-BE49-F238E27FC236}">
                <a16:creationId xmlns:a16="http://schemas.microsoft.com/office/drawing/2014/main" id="{783929C4-7B65-7E4E-8D3F-019AB87E1446}"/>
              </a:ext>
            </a:extLst>
          </p:cNvPr>
          <p:cNvSpPr/>
          <p:nvPr/>
        </p:nvSpPr>
        <p:spPr>
          <a:xfrm>
            <a:off x="6286500" y="2139043"/>
            <a:ext cx="898071" cy="3559628"/>
          </a:xfrm>
          <a:prstGeom prst="rect">
            <a:avLst/>
          </a:prstGeom>
          <a:solidFill>
            <a:srgbClr val="FFFF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914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10" name="Picture 9">
            <a:extLst>
              <a:ext uri="{FF2B5EF4-FFF2-40B4-BE49-F238E27FC236}">
                <a16:creationId xmlns:a16="http://schemas.microsoft.com/office/drawing/2014/main" id="{0D641521-7B27-F948-840C-C8C4D088849D}"/>
              </a:ext>
            </a:extLst>
          </p:cNvPr>
          <p:cNvPicPr>
            <a:picLocks noChangeAspect="1"/>
          </p:cNvPicPr>
          <p:nvPr/>
        </p:nvPicPr>
        <p:blipFill rotWithShape="1">
          <a:blip r:embed="rId3"/>
          <a:srcRect t="63328" r="666" b="26003"/>
          <a:stretch/>
        </p:blipFill>
        <p:spPr>
          <a:xfrm>
            <a:off x="855156" y="2835797"/>
            <a:ext cx="7053119" cy="1515000"/>
          </a:xfrm>
          <a:prstGeom prst="rect">
            <a:avLst/>
          </a:prstGeom>
        </p:spPr>
      </p:pic>
      <p:pic>
        <p:nvPicPr>
          <p:cNvPr id="11" name="Picture 10">
            <a:extLst>
              <a:ext uri="{FF2B5EF4-FFF2-40B4-BE49-F238E27FC236}">
                <a16:creationId xmlns:a16="http://schemas.microsoft.com/office/drawing/2014/main" id="{54972870-D8C9-BA40-91C0-E47BDA890A2A}"/>
              </a:ext>
            </a:extLst>
          </p:cNvPr>
          <p:cNvPicPr>
            <a:picLocks noChangeAspect="1"/>
          </p:cNvPicPr>
          <p:nvPr/>
        </p:nvPicPr>
        <p:blipFill rotWithShape="1">
          <a:blip r:embed="rId3"/>
          <a:srcRect t="94466"/>
          <a:stretch/>
        </p:blipFill>
        <p:spPr>
          <a:xfrm>
            <a:off x="855157" y="4272897"/>
            <a:ext cx="7099710" cy="780649"/>
          </a:xfrm>
          <a:prstGeom prst="rect">
            <a:avLst/>
          </a:prstGeom>
        </p:spPr>
      </p:pic>
      <p:pic>
        <p:nvPicPr>
          <p:cNvPr id="12" name="Picture 11">
            <a:extLst>
              <a:ext uri="{FF2B5EF4-FFF2-40B4-BE49-F238E27FC236}">
                <a16:creationId xmlns:a16="http://schemas.microsoft.com/office/drawing/2014/main" id="{41356E07-B4C0-524D-9C46-FF80151E0066}"/>
              </a:ext>
            </a:extLst>
          </p:cNvPr>
          <p:cNvPicPr>
            <a:picLocks noChangeAspect="1"/>
          </p:cNvPicPr>
          <p:nvPr/>
        </p:nvPicPr>
        <p:blipFill rotWithShape="1">
          <a:blip r:embed="rId3"/>
          <a:srcRect l="16923" t="52152" r="39106" b="36833"/>
          <a:stretch/>
        </p:blipFill>
        <p:spPr>
          <a:xfrm>
            <a:off x="3108531" y="5147798"/>
            <a:ext cx="3101249" cy="1553751"/>
          </a:xfrm>
          <a:prstGeom prst="rect">
            <a:avLst/>
          </a:prstGeom>
        </p:spPr>
      </p:pic>
      <p:sp>
        <p:nvSpPr>
          <p:cNvPr id="18" name="Up Arrow 17">
            <a:extLst>
              <a:ext uri="{FF2B5EF4-FFF2-40B4-BE49-F238E27FC236}">
                <a16:creationId xmlns:a16="http://schemas.microsoft.com/office/drawing/2014/main" id="{77FDA7DB-0988-2943-B2A6-DF3CD42F17DA}"/>
              </a:ext>
            </a:extLst>
          </p:cNvPr>
          <p:cNvSpPr/>
          <p:nvPr/>
        </p:nvSpPr>
        <p:spPr>
          <a:xfrm rot="2169395">
            <a:off x="4386198" y="3723328"/>
            <a:ext cx="226403" cy="1693798"/>
          </a:xfrm>
          <a:prstGeom prst="upArrow">
            <a:avLst>
              <a:gd name="adj1" fmla="val 18622"/>
              <a:gd name="adj2" fmla="val 9658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099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914C8B-BB89-3745-8113-B4E1EAE16768}"/>
              </a:ext>
            </a:extLst>
          </p:cNvPr>
          <p:cNvPicPr>
            <a:picLocks noChangeAspect="1"/>
          </p:cNvPicPr>
          <p:nvPr/>
        </p:nvPicPr>
        <p:blipFill>
          <a:blip r:embed="rId3"/>
          <a:stretch>
            <a:fillRect/>
          </a:stretch>
        </p:blipFill>
        <p:spPr>
          <a:xfrm>
            <a:off x="5353683" y="1359699"/>
            <a:ext cx="2668479" cy="5336958"/>
          </a:xfrm>
          <a:prstGeom prst="rect">
            <a:avLst/>
          </a:prstGeom>
        </p:spPr>
      </p:pic>
      <p:pic>
        <p:nvPicPr>
          <p:cNvPr id="4" name="Picture 3">
            <a:extLst>
              <a:ext uri="{FF2B5EF4-FFF2-40B4-BE49-F238E27FC236}">
                <a16:creationId xmlns:a16="http://schemas.microsoft.com/office/drawing/2014/main" id="{2E5C89A3-354A-1046-B762-53270DC64709}"/>
              </a:ext>
            </a:extLst>
          </p:cNvPr>
          <p:cNvPicPr>
            <a:picLocks noChangeAspect="1"/>
          </p:cNvPicPr>
          <p:nvPr/>
        </p:nvPicPr>
        <p:blipFill>
          <a:blip r:embed="rId4"/>
          <a:stretch>
            <a:fillRect/>
          </a:stretch>
        </p:blipFill>
        <p:spPr>
          <a:xfrm>
            <a:off x="1130935" y="1158556"/>
            <a:ext cx="2849722" cy="5699444"/>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9" name="TextBox 8">
            <a:extLst>
              <a:ext uri="{FF2B5EF4-FFF2-40B4-BE49-F238E27FC236}">
                <a16:creationId xmlns:a16="http://schemas.microsoft.com/office/drawing/2014/main" id="{9905EE82-0B85-7649-8CE2-27A8E8893E20}"/>
              </a:ext>
            </a:extLst>
          </p:cNvPr>
          <p:cNvSpPr txBox="1"/>
          <p:nvPr/>
        </p:nvSpPr>
        <p:spPr>
          <a:xfrm>
            <a:off x="6836706" y="6488668"/>
            <a:ext cx="3086099" cy="369332"/>
          </a:xfrm>
          <a:prstGeom prst="rect">
            <a:avLst/>
          </a:prstGeom>
          <a:noFill/>
        </p:spPr>
        <p:txBody>
          <a:bodyPr wrap="square" rtlCol="0">
            <a:spAutoFit/>
          </a:bodyPr>
          <a:lstStyle/>
          <a:p>
            <a:r>
              <a:rPr lang="en-US" dirty="0"/>
              <a:t>Beck &amp; Jackson (2019)</a:t>
            </a:r>
          </a:p>
        </p:txBody>
      </p:sp>
    </p:spTree>
    <p:extLst>
      <p:ext uri="{BB962C8B-B14F-4D97-AF65-F5344CB8AC3E}">
        <p14:creationId xmlns:p14="http://schemas.microsoft.com/office/powerpoint/2010/main" val="3028134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565420-C855-194E-9E3C-CA5A350D3F80}"/>
              </a:ext>
            </a:extLst>
          </p:cNvPr>
          <p:cNvPicPr>
            <a:picLocks noChangeAspect="1"/>
          </p:cNvPicPr>
          <p:nvPr/>
        </p:nvPicPr>
        <p:blipFill>
          <a:blip r:embed="rId3"/>
          <a:stretch>
            <a:fillRect/>
          </a:stretch>
        </p:blipFill>
        <p:spPr>
          <a:xfrm>
            <a:off x="5353685" y="1360487"/>
            <a:ext cx="2668479" cy="5336958"/>
          </a:xfrm>
          <a:prstGeom prst="rect">
            <a:avLst/>
          </a:prstGeom>
        </p:spPr>
      </p:pic>
      <p:pic>
        <p:nvPicPr>
          <p:cNvPr id="7" name="Picture 6">
            <a:extLst>
              <a:ext uri="{FF2B5EF4-FFF2-40B4-BE49-F238E27FC236}">
                <a16:creationId xmlns:a16="http://schemas.microsoft.com/office/drawing/2014/main" id="{F4F9AC64-2020-864D-B830-61AF68CB68A5}"/>
              </a:ext>
            </a:extLst>
          </p:cNvPr>
          <p:cNvPicPr>
            <a:picLocks noChangeAspect="1"/>
          </p:cNvPicPr>
          <p:nvPr/>
        </p:nvPicPr>
        <p:blipFill>
          <a:blip r:embed="rId4"/>
          <a:stretch>
            <a:fillRect/>
          </a:stretch>
        </p:blipFill>
        <p:spPr>
          <a:xfrm>
            <a:off x="1130935" y="1158557"/>
            <a:ext cx="2849721" cy="5699443"/>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836706" y="6488668"/>
            <a:ext cx="3086099" cy="369332"/>
          </a:xfrm>
          <a:prstGeom prst="rect">
            <a:avLst/>
          </a:prstGeom>
          <a:noFill/>
        </p:spPr>
        <p:txBody>
          <a:bodyPr wrap="square" rtlCol="0">
            <a:spAutoFit/>
          </a:bodyPr>
          <a:lstStyle/>
          <a:p>
            <a:r>
              <a:rPr lang="en-US" dirty="0"/>
              <a:t>Beck &amp; Jackson (2019)</a:t>
            </a:r>
          </a:p>
        </p:txBody>
      </p:sp>
    </p:spTree>
    <p:extLst>
      <p:ext uri="{BB962C8B-B14F-4D97-AF65-F5344CB8AC3E}">
        <p14:creationId xmlns:p14="http://schemas.microsoft.com/office/powerpoint/2010/main" val="580753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EBE5C72-79A6-BE44-84D4-662595E05F5C}"/>
              </a:ext>
            </a:extLst>
          </p:cNvPr>
          <p:cNvPicPr>
            <a:picLocks noChangeAspect="1"/>
          </p:cNvPicPr>
          <p:nvPr/>
        </p:nvPicPr>
        <p:blipFill>
          <a:blip r:embed="rId3"/>
          <a:stretch>
            <a:fillRect/>
          </a:stretch>
        </p:blipFill>
        <p:spPr>
          <a:xfrm>
            <a:off x="0" y="1535053"/>
            <a:ext cx="8443913" cy="4221956"/>
          </a:xfrm>
          <a:prstGeom prst="rect">
            <a:avLst/>
          </a:prstGeom>
        </p:spPr>
      </p:pic>
      <p:graphicFrame>
        <p:nvGraphicFramePr>
          <p:cNvPr id="12" name="Table 11">
            <a:extLst>
              <a:ext uri="{FF2B5EF4-FFF2-40B4-BE49-F238E27FC236}">
                <a16:creationId xmlns:a16="http://schemas.microsoft.com/office/drawing/2014/main" id="{1FB705C2-706A-B943-A4BB-409AEAD16DBC}"/>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4" name="Rectangle 3">
            <a:extLst>
              <a:ext uri="{FF2B5EF4-FFF2-40B4-BE49-F238E27FC236}">
                <a16:creationId xmlns:a16="http://schemas.microsoft.com/office/drawing/2014/main" id="{E33A07CB-F254-0E44-8294-3FED65C6C76A}"/>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6" name="TextBox 5">
            <a:extLst>
              <a:ext uri="{FF2B5EF4-FFF2-40B4-BE49-F238E27FC236}">
                <a16:creationId xmlns:a16="http://schemas.microsoft.com/office/drawing/2014/main" id="{26F852B3-FC82-0D49-94AC-0191645436C0}"/>
              </a:ext>
            </a:extLst>
          </p:cNvPr>
          <p:cNvSpPr txBox="1"/>
          <p:nvPr/>
        </p:nvSpPr>
        <p:spPr>
          <a:xfrm>
            <a:off x="6836706" y="6488668"/>
            <a:ext cx="3086099" cy="369332"/>
          </a:xfrm>
          <a:prstGeom prst="rect">
            <a:avLst/>
          </a:prstGeom>
          <a:noFill/>
        </p:spPr>
        <p:txBody>
          <a:bodyPr wrap="square" rtlCol="0">
            <a:spAutoFit/>
          </a:bodyPr>
          <a:lstStyle/>
          <a:p>
            <a:r>
              <a:rPr lang="en-US" dirty="0"/>
              <a:t>Beck &amp; Jackson (2019)</a:t>
            </a:r>
          </a:p>
        </p:txBody>
      </p:sp>
    </p:spTree>
    <p:extLst>
      <p:ext uri="{BB962C8B-B14F-4D97-AF65-F5344CB8AC3E}">
        <p14:creationId xmlns:p14="http://schemas.microsoft.com/office/powerpoint/2010/main" val="70192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23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FB705C2-706A-B943-A4BB-409AEAD16DBC}"/>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4" name="Rectangle 3">
            <a:extLst>
              <a:ext uri="{FF2B5EF4-FFF2-40B4-BE49-F238E27FC236}">
                <a16:creationId xmlns:a16="http://schemas.microsoft.com/office/drawing/2014/main" id="{E33A07CB-F254-0E44-8294-3FED65C6C76A}"/>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pic>
        <p:nvPicPr>
          <p:cNvPr id="6" name="Picture 5">
            <a:extLst>
              <a:ext uri="{FF2B5EF4-FFF2-40B4-BE49-F238E27FC236}">
                <a16:creationId xmlns:a16="http://schemas.microsoft.com/office/drawing/2014/main" id="{84AEBBFD-6DF8-3042-8296-93F97E08D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565" y="1004499"/>
            <a:ext cx="5774870" cy="5774870"/>
          </a:xfrm>
          <a:prstGeom prst="rect">
            <a:avLst/>
          </a:prstGeom>
        </p:spPr>
      </p:pic>
      <p:sp>
        <p:nvSpPr>
          <p:cNvPr id="7" name="TextBox 6">
            <a:extLst>
              <a:ext uri="{FF2B5EF4-FFF2-40B4-BE49-F238E27FC236}">
                <a16:creationId xmlns:a16="http://schemas.microsoft.com/office/drawing/2014/main" id="{5495DE09-BEAC-F74C-A1CC-1D98B7FA4417}"/>
              </a:ext>
            </a:extLst>
          </p:cNvPr>
          <p:cNvSpPr txBox="1"/>
          <p:nvPr/>
        </p:nvSpPr>
        <p:spPr>
          <a:xfrm>
            <a:off x="6836706" y="6488668"/>
            <a:ext cx="3086099" cy="369332"/>
          </a:xfrm>
          <a:prstGeom prst="rect">
            <a:avLst/>
          </a:prstGeom>
          <a:noFill/>
        </p:spPr>
        <p:txBody>
          <a:bodyPr wrap="square" rtlCol="0">
            <a:spAutoFit/>
          </a:bodyPr>
          <a:lstStyle/>
          <a:p>
            <a:r>
              <a:rPr lang="en-US" dirty="0"/>
              <a:t>Beck &amp; Jackson (2019)</a:t>
            </a:r>
          </a:p>
        </p:txBody>
      </p:sp>
    </p:spTree>
    <p:extLst>
      <p:ext uri="{BB962C8B-B14F-4D97-AF65-F5344CB8AC3E}">
        <p14:creationId xmlns:p14="http://schemas.microsoft.com/office/powerpoint/2010/main" val="3312857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FB705C2-706A-B943-A4BB-409AEAD16DBC}"/>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4" name="Rectangle 3">
            <a:extLst>
              <a:ext uri="{FF2B5EF4-FFF2-40B4-BE49-F238E27FC236}">
                <a16:creationId xmlns:a16="http://schemas.microsoft.com/office/drawing/2014/main" id="{E33A07CB-F254-0E44-8294-3FED65C6C76A}"/>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Tree>
    <p:extLst>
      <p:ext uri="{BB962C8B-B14F-4D97-AF65-F5344CB8AC3E}">
        <p14:creationId xmlns:p14="http://schemas.microsoft.com/office/powerpoint/2010/main" val="1161359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2858BB3-291F-7B41-8081-21782ED1992B}"/>
              </a:ext>
            </a:extLst>
          </p:cNvPr>
          <p:cNvSpPr/>
          <p:nvPr/>
        </p:nvSpPr>
        <p:spPr>
          <a:xfrm>
            <a:off x="4796287" y="6303244"/>
            <a:ext cx="4554747" cy="554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532DC"/>
                </a:solidFill>
              </a:rPr>
              <a:t>Piccirillo, Beck, &amp; Rodebaugh (2019)</a:t>
            </a:r>
          </a:p>
        </p:txBody>
      </p:sp>
    </p:spTree>
    <p:extLst>
      <p:ext uri="{BB962C8B-B14F-4D97-AF65-F5344CB8AC3E}">
        <p14:creationId xmlns:p14="http://schemas.microsoft.com/office/powerpoint/2010/main" val="2198789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
        <p:nvSpPr>
          <p:cNvPr id="5" name="Rectangle 4">
            <a:extLst>
              <a:ext uri="{FF2B5EF4-FFF2-40B4-BE49-F238E27FC236}">
                <a16:creationId xmlns:a16="http://schemas.microsoft.com/office/drawing/2014/main" id="{EF31F2FE-5117-3B45-994F-1044138B0EE8}"/>
              </a:ext>
            </a:extLst>
          </p:cNvPr>
          <p:cNvSpPr/>
          <p:nvPr/>
        </p:nvSpPr>
        <p:spPr>
          <a:xfrm>
            <a:off x="4796287" y="6303244"/>
            <a:ext cx="4554747" cy="554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532DC"/>
                </a:solidFill>
              </a:rPr>
              <a:t>Piccirillo, Beck, &amp; Rodebaugh (2019)</a:t>
            </a:r>
          </a:p>
        </p:txBody>
      </p:sp>
    </p:spTree>
    <p:extLst>
      <p:ext uri="{BB962C8B-B14F-4D97-AF65-F5344CB8AC3E}">
        <p14:creationId xmlns:p14="http://schemas.microsoft.com/office/powerpoint/2010/main" val="1507892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
        <p:nvSpPr>
          <p:cNvPr id="7" name="Rectangle 6">
            <a:extLst>
              <a:ext uri="{FF2B5EF4-FFF2-40B4-BE49-F238E27FC236}">
                <a16:creationId xmlns:a16="http://schemas.microsoft.com/office/drawing/2014/main" id="{620BABCD-9A06-AD4E-B833-3619B812D5B8}"/>
              </a:ext>
            </a:extLst>
          </p:cNvPr>
          <p:cNvSpPr/>
          <p:nvPr/>
        </p:nvSpPr>
        <p:spPr>
          <a:xfrm>
            <a:off x="4796287" y="6303244"/>
            <a:ext cx="4554747" cy="554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532DC"/>
                </a:solidFill>
              </a:rPr>
              <a:t>Piccirillo, Beck, &amp; Rodebaugh (2019)</a:t>
            </a:r>
          </a:p>
        </p:txBody>
      </p:sp>
      <p:pic>
        <p:nvPicPr>
          <p:cNvPr id="8" name="Picture 7">
            <a:extLst>
              <a:ext uri="{FF2B5EF4-FFF2-40B4-BE49-F238E27FC236}">
                <a16:creationId xmlns:a16="http://schemas.microsoft.com/office/drawing/2014/main" id="{E227EE47-D450-C641-AB7F-B54EB3558DF1}"/>
              </a:ext>
            </a:extLst>
          </p:cNvPr>
          <p:cNvPicPr>
            <a:picLocks noChangeAspect="1"/>
          </p:cNvPicPr>
          <p:nvPr/>
        </p:nvPicPr>
        <p:blipFill>
          <a:blip r:embed="rId4"/>
          <a:stretch>
            <a:fillRect/>
          </a:stretch>
        </p:blipFill>
        <p:spPr>
          <a:xfrm>
            <a:off x="3479006" y="2625749"/>
            <a:ext cx="5143500" cy="2090959"/>
          </a:xfrm>
          <a:prstGeom prst="rect">
            <a:avLst/>
          </a:prstGeom>
        </p:spPr>
      </p:pic>
    </p:spTree>
    <p:extLst>
      <p:ext uri="{BB962C8B-B14F-4D97-AF65-F5344CB8AC3E}">
        <p14:creationId xmlns:p14="http://schemas.microsoft.com/office/powerpoint/2010/main" val="3808579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5" name="Rectangle 24">
            <a:extLst>
              <a:ext uri="{FF2B5EF4-FFF2-40B4-BE49-F238E27FC236}">
                <a16:creationId xmlns:a16="http://schemas.microsoft.com/office/drawing/2014/main" id="{1780930D-7291-8747-AE46-C6DFDD8A2C2A}"/>
              </a:ext>
            </a:extLst>
          </p:cNvPr>
          <p:cNvSpPr/>
          <p:nvPr/>
        </p:nvSpPr>
        <p:spPr>
          <a:xfrm>
            <a:off x="152400" y="4793453"/>
            <a:ext cx="2805113" cy="18207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
        <p:nvSpPr>
          <p:cNvPr id="9" name="Rectangle 8">
            <a:extLst>
              <a:ext uri="{FF2B5EF4-FFF2-40B4-BE49-F238E27FC236}">
                <a16:creationId xmlns:a16="http://schemas.microsoft.com/office/drawing/2014/main" id="{598CC7D2-DA5B-4849-A719-94D6CCE6530D}"/>
              </a:ext>
            </a:extLst>
          </p:cNvPr>
          <p:cNvSpPr/>
          <p:nvPr/>
        </p:nvSpPr>
        <p:spPr>
          <a:xfrm>
            <a:off x="3360637" y="4793453"/>
            <a:ext cx="2114550" cy="8143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0" name="Rectangle 9">
            <a:extLst>
              <a:ext uri="{FF2B5EF4-FFF2-40B4-BE49-F238E27FC236}">
                <a16:creationId xmlns:a16="http://schemas.microsoft.com/office/drawing/2014/main" id="{C94D7412-5D1D-DD4B-AF45-19B390C53F1B}"/>
              </a:ext>
            </a:extLst>
          </p:cNvPr>
          <p:cNvSpPr/>
          <p:nvPr/>
        </p:nvSpPr>
        <p:spPr>
          <a:xfrm>
            <a:off x="3360637" y="5799772"/>
            <a:ext cx="2114550" cy="8143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1" name="Rectangle 10">
            <a:extLst>
              <a:ext uri="{FF2B5EF4-FFF2-40B4-BE49-F238E27FC236}">
                <a16:creationId xmlns:a16="http://schemas.microsoft.com/office/drawing/2014/main" id="{93796239-BFD9-F345-8CE8-5F8A80287D60}"/>
              </a:ext>
            </a:extLst>
          </p:cNvPr>
          <p:cNvSpPr/>
          <p:nvPr/>
        </p:nvSpPr>
        <p:spPr>
          <a:xfrm>
            <a:off x="6543675" y="4790599"/>
            <a:ext cx="2114550" cy="8143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2" name="Rectangle 11">
            <a:extLst>
              <a:ext uri="{FF2B5EF4-FFF2-40B4-BE49-F238E27FC236}">
                <a16:creationId xmlns:a16="http://schemas.microsoft.com/office/drawing/2014/main" id="{E9FD2D3B-7F11-4B48-9C8F-0EC1D3A0AFCA}"/>
              </a:ext>
            </a:extLst>
          </p:cNvPr>
          <p:cNvSpPr/>
          <p:nvPr/>
        </p:nvSpPr>
        <p:spPr>
          <a:xfrm>
            <a:off x="6543675" y="5799772"/>
            <a:ext cx="2114550" cy="8143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sp>
        <p:nvSpPr>
          <p:cNvPr id="15" name="Rectangle 14">
            <a:extLst>
              <a:ext uri="{FF2B5EF4-FFF2-40B4-BE49-F238E27FC236}">
                <a16:creationId xmlns:a16="http://schemas.microsoft.com/office/drawing/2014/main" id="{4AAA4DEE-6BE4-5C42-B28B-8AB3962E9A76}"/>
              </a:ext>
            </a:extLst>
          </p:cNvPr>
          <p:cNvSpPr/>
          <p:nvPr/>
        </p:nvSpPr>
        <p:spPr>
          <a:xfrm>
            <a:off x="4968817" y="6475774"/>
            <a:ext cx="4554747" cy="554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532DC"/>
                </a:solidFill>
              </a:rPr>
              <a:t>Piccirillo, Beck, &amp; Rodebaugh (2019)</a:t>
            </a:r>
          </a:p>
        </p:txBody>
      </p:sp>
      <p:pic>
        <p:nvPicPr>
          <p:cNvPr id="2" name="Picture 1">
            <a:extLst>
              <a:ext uri="{FF2B5EF4-FFF2-40B4-BE49-F238E27FC236}">
                <a16:creationId xmlns:a16="http://schemas.microsoft.com/office/drawing/2014/main" id="{8453F649-0766-A840-A1E6-5080118A3469}"/>
              </a:ext>
            </a:extLst>
          </p:cNvPr>
          <p:cNvPicPr>
            <a:picLocks noChangeAspect="1"/>
          </p:cNvPicPr>
          <p:nvPr/>
        </p:nvPicPr>
        <p:blipFill>
          <a:blip r:embed="rId4"/>
          <a:stretch>
            <a:fillRect/>
          </a:stretch>
        </p:blipFill>
        <p:spPr>
          <a:xfrm>
            <a:off x="3479006" y="2625749"/>
            <a:ext cx="5143500" cy="2090959"/>
          </a:xfrm>
          <a:prstGeom prst="rect">
            <a:avLst/>
          </a:prstGeom>
        </p:spPr>
      </p:pic>
    </p:spTree>
    <p:extLst>
      <p:ext uri="{BB962C8B-B14F-4D97-AF65-F5344CB8AC3E}">
        <p14:creationId xmlns:p14="http://schemas.microsoft.com/office/powerpoint/2010/main" val="3741079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51082F-10EE-B941-960B-3190785A659D}"/>
              </a:ext>
            </a:extLst>
          </p:cNvPr>
          <p:cNvSpPr/>
          <p:nvPr/>
        </p:nvSpPr>
        <p:spPr>
          <a:xfrm>
            <a:off x="79862"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8" name="Rectangle 7">
            <a:extLst>
              <a:ext uri="{FF2B5EF4-FFF2-40B4-BE49-F238E27FC236}">
                <a16:creationId xmlns:a16="http://schemas.microsoft.com/office/drawing/2014/main" id="{1DEADF3A-7F2A-7C47-95CE-206042705A29}"/>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9" name="Rectangle 8">
            <a:extLst>
              <a:ext uri="{FF2B5EF4-FFF2-40B4-BE49-F238E27FC236}">
                <a16:creationId xmlns:a16="http://schemas.microsoft.com/office/drawing/2014/main" id="{2A8E95B1-CB5C-E446-B98E-7ECBF9EFABEE}"/>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1" name="Rectangle 10">
            <a:extLst>
              <a:ext uri="{FF2B5EF4-FFF2-40B4-BE49-F238E27FC236}">
                <a16:creationId xmlns:a16="http://schemas.microsoft.com/office/drawing/2014/main" id="{9CB9FDED-E7DD-DA4B-8693-17F7AEE22E81}"/>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1" name="Left Bracket 20">
            <a:extLst>
              <a:ext uri="{FF2B5EF4-FFF2-40B4-BE49-F238E27FC236}">
                <a16:creationId xmlns:a16="http://schemas.microsoft.com/office/drawing/2014/main" id="{A001284B-1390-DA42-A7B2-1B2010DC6400}"/>
              </a:ext>
            </a:extLst>
          </p:cNvPr>
          <p:cNvSpPr/>
          <p:nvPr/>
        </p:nvSpPr>
        <p:spPr>
          <a:xfrm rot="5400000">
            <a:off x="1748895" y="815280"/>
            <a:ext cx="217101" cy="2581735"/>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20DB1067-186B-7D46-94A9-80DF887CAC52}"/>
              </a:ext>
            </a:extLst>
          </p:cNvPr>
          <p:cNvSpPr/>
          <p:nvPr/>
        </p:nvSpPr>
        <p:spPr>
          <a:xfrm>
            <a:off x="1202350" y="1635791"/>
            <a:ext cx="1310190" cy="342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hours</a:t>
            </a:r>
          </a:p>
        </p:txBody>
      </p:sp>
    </p:spTree>
    <p:extLst>
      <p:ext uri="{BB962C8B-B14F-4D97-AF65-F5344CB8AC3E}">
        <p14:creationId xmlns:p14="http://schemas.microsoft.com/office/powerpoint/2010/main" val="346810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7" grpId="0" animBg="1"/>
      <p:bldP spid="17" grpId="0" animBg="1"/>
      <p:bldP spid="18" grpId="0" animBg="1"/>
      <p:bldP spid="19" grpId="0" animBg="1"/>
      <p:bldP spid="21" grpId="0" animBg="1"/>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4" name="Left Bracket 23">
            <a:extLst>
              <a:ext uri="{FF2B5EF4-FFF2-40B4-BE49-F238E27FC236}">
                <a16:creationId xmlns:a16="http://schemas.microsoft.com/office/drawing/2014/main" id="{BF3EF98F-3FFD-4E41-9547-267ECA1AA29E}"/>
              </a:ext>
            </a:extLst>
          </p:cNvPr>
          <p:cNvSpPr/>
          <p:nvPr/>
        </p:nvSpPr>
        <p:spPr>
          <a:xfrm rot="5400000">
            <a:off x="3084619" y="-520445"/>
            <a:ext cx="184679" cy="5220764"/>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2ACC3C0-C637-2443-BCBA-795ED0022640}"/>
              </a:ext>
            </a:extLst>
          </p:cNvPr>
          <p:cNvSpPr/>
          <p:nvPr/>
        </p:nvSpPr>
        <p:spPr>
          <a:xfrm>
            <a:off x="2433766" y="1597533"/>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7" name="Rectangle 26">
            <a:extLst>
              <a:ext uri="{FF2B5EF4-FFF2-40B4-BE49-F238E27FC236}">
                <a16:creationId xmlns:a16="http://schemas.microsoft.com/office/drawing/2014/main" id="{1200485C-EE5D-3A40-8CDD-F1BA79D78825}"/>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28" name="Rectangle 27">
            <a:extLst>
              <a:ext uri="{FF2B5EF4-FFF2-40B4-BE49-F238E27FC236}">
                <a16:creationId xmlns:a16="http://schemas.microsoft.com/office/drawing/2014/main" id="{1FF1047C-E2D7-9949-91EF-0A5459F8FC92}"/>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51ECAED2-5C08-EC41-BC8F-A47A946DA272}"/>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5" name="Rectangle 14">
            <a:extLst>
              <a:ext uri="{FF2B5EF4-FFF2-40B4-BE49-F238E27FC236}">
                <a16:creationId xmlns:a16="http://schemas.microsoft.com/office/drawing/2014/main" id="{F37FA987-E016-4A46-B1CB-B0703E8DC6C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717757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E4DF8463-8546-ED42-8DAF-F6AFD9ACAE01}"/>
              </a:ext>
            </a:extLst>
          </p:cNvPr>
          <p:cNvSpPr/>
          <p:nvPr/>
        </p:nvSpPr>
        <p:spPr>
          <a:xfrm rot="16200000">
            <a:off x="1540771" y="1633366"/>
            <a:ext cx="307684" cy="2236078"/>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A4285288-94C8-474D-9216-0E99FB4D77D4}"/>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7A568E1-66CB-6A40-B996-E61816B8EC8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0" name="Rectangle 19">
            <a:extLst>
              <a:ext uri="{FF2B5EF4-FFF2-40B4-BE49-F238E27FC236}">
                <a16:creationId xmlns:a16="http://schemas.microsoft.com/office/drawing/2014/main" id="{E55C983B-3278-3C4E-B0CA-132A22AD7052}"/>
              </a:ext>
            </a:extLst>
          </p:cNvPr>
          <p:cNvSpPr/>
          <p:nvPr/>
        </p:nvSpPr>
        <p:spPr>
          <a:xfrm>
            <a:off x="922655" y="2578368"/>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EE5F0F74-9B15-DB42-BB4A-289A48D70F69}"/>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31" name="Rectangle 30">
            <a:extLst>
              <a:ext uri="{FF2B5EF4-FFF2-40B4-BE49-F238E27FC236}">
                <a16:creationId xmlns:a16="http://schemas.microsoft.com/office/drawing/2014/main" id="{2E63AB5C-5D53-9949-8153-DBB10FF5FF66}"/>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6" name="Rectangle 15">
            <a:extLst>
              <a:ext uri="{FF2B5EF4-FFF2-40B4-BE49-F238E27FC236}">
                <a16:creationId xmlns:a16="http://schemas.microsoft.com/office/drawing/2014/main" id="{A3652EFB-AC23-694F-B5D6-1B7214A4D94A}"/>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601711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4882242" y="-1715328"/>
            <a:ext cx="455376" cy="9086711"/>
          </a:xfrm>
          <a:prstGeom prst="leftBracket">
            <a:avLst/>
          </a:prstGeom>
          <a:ln w="38100">
            <a:solidFill>
              <a:schemeClr val="tx1"/>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6" name="Rectangle 25">
            <a:extLst>
              <a:ext uri="{FF2B5EF4-FFF2-40B4-BE49-F238E27FC236}">
                <a16:creationId xmlns:a16="http://schemas.microsoft.com/office/drawing/2014/main" id="{EA3F4843-E055-004E-B287-8E60158F9F1E}"/>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22" name="Left Bracket 21">
            <a:extLst>
              <a:ext uri="{FF2B5EF4-FFF2-40B4-BE49-F238E27FC236}">
                <a16:creationId xmlns:a16="http://schemas.microsoft.com/office/drawing/2014/main" id="{AC6E58DF-B799-C044-86FE-BC8A66EFD62C}"/>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FEF2F88-7CF3-C542-B485-8B62812AB77C}"/>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7" name="TextBox 26">
            <a:extLst>
              <a:ext uri="{FF2B5EF4-FFF2-40B4-BE49-F238E27FC236}">
                <a16:creationId xmlns:a16="http://schemas.microsoft.com/office/drawing/2014/main" id="{AAE00260-F0C9-0F4F-8080-819F902DCBBC}"/>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3" name="Rectangle 22">
            <a:extLst>
              <a:ext uri="{FF2B5EF4-FFF2-40B4-BE49-F238E27FC236}">
                <a16:creationId xmlns:a16="http://schemas.microsoft.com/office/drawing/2014/main" id="{3846653B-7831-6B41-B15A-DFFF551CBD43}"/>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94548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32B15B1-57F2-794E-9E70-76A8A2773DE3}"/>
              </a:ext>
            </a:extLst>
          </p:cNvPr>
          <p:cNvSpPr/>
          <p:nvPr/>
        </p:nvSpPr>
        <p:spPr>
          <a:xfrm>
            <a:off x="422100" y="51199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Reflective</a:t>
            </a:r>
          </a:p>
        </p:txBody>
      </p:sp>
      <p:sp>
        <p:nvSpPr>
          <p:cNvPr id="41" name="Rectangle 40">
            <a:extLst>
              <a:ext uri="{FF2B5EF4-FFF2-40B4-BE49-F238E27FC236}">
                <a16:creationId xmlns:a16="http://schemas.microsoft.com/office/drawing/2014/main" id="{7D455F89-648E-C84A-824F-F6730D0F6BB0}"/>
              </a:ext>
            </a:extLst>
          </p:cNvPr>
          <p:cNvSpPr/>
          <p:nvPr/>
        </p:nvSpPr>
        <p:spPr>
          <a:xfrm>
            <a:off x="2260873" y="6279334"/>
            <a:ext cx="6883127" cy="578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ysClr val="windowText" lastClr="000000"/>
                </a:solidFill>
              </a:rPr>
              <a:t>Borsboom, </a:t>
            </a:r>
            <a:r>
              <a:rPr lang="en-US" sz="1400" b="1" dirty="0" err="1">
                <a:solidFill>
                  <a:sysClr val="windowText" lastClr="000000"/>
                </a:solidFill>
              </a:rPr>
              <a:t>Melenberg</a:t>
            </a:r>
            <a:r>
              <a:rPr lang="en-US" sz="1400" b="1" dirty="0">
                <a:solidFill>
                  <a:sysClr val="windowText" lastClr="000000"/>
                </a:solidFill>
              </a:rPr>
              <a:t>, &amp; Van Heerden, 2003; Molenaar, 2004; </a:t>
            </a:r>
            <a:r>
              <a:rPr lang="en-US" sz="1400" b="1" dirty="0" err="1">
                <a:solidFill>
                  <a:sysClr val="windowText" lastClr="000000"/>
                </a:solidFill>
              </a:rPr>
              <a:t>Schmittman</a:t>
            </a:r>
            <a:r>
              <a:rPr lang="en-US" sz="1400" b="1" dirty="0">
                <a:solidFill>
                  <a:sysClr val="windowText" lastClr="000000"/>
                </a:solidFill>
              </a:rPr>
              <a:t> et al., 2013 </a:t>
            </a:r>
          </a:p>
        </p:txBody>
      </p:sp>
      <p:sp>
        <p:nvSpPr>
          <p:cNvPr id="15" name="Oval 14">
            <a:extLst>
              <a:ext uri="{FF2B5EF4-FFF2-40B4-BE49-F238E27FC236}">
                <a16:creationId xmlns:a16="http://schemas.microsoft.com/office/drawing/2014/main" id="{A1414228-740C-8F41-AA15-0527F416C392}"/>
              </a:ext>
            </a:extLst>
          </p:cNvPr>
          <p:cNvSpPr/>
          <p:nvPr/>
        </p:nvSpPr>
        <p:spPr>
          <a:xfrm>
            <a:off x="621585" y="1632358"/>
            <a:ext cx="640080" cy="640080"/>
          </a:xfrm>
          <a:prstGeom prst="ellipse">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16" name="Oval 15">
            <a:extLst>
              <a:ext uri="{FF2B5EF4-FFF2-40B4-BE49-F238E27FC236}">
                <a16:creationId xmlns:a16="http://schemas.microsoft.com/office/drawing/2014/main" id="{1E90EA65-5313-CB49-BD59-F4BBEFE74D8A}"/>
              </a:ext>
            </a:extLst>
          </p:cNvPr>
          <p:cNvSpPr/>
          <p:nvPr/>
        </p:nvSpPr>
        <p:spPr>
          <a:xfrm>
            <a:off x="2761959" y="1632358"/>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17" name="Oval 16">
            <a:extLst>
              <a:ext uri="{FF2B5EF4-FFF2-40B4-BE49-F238E27FC236}">
                <a16:creationId xmlns:a16="http://schemas.microsoft.com/office/drawing/2014/main" id="{D83605E8-57A9-2644-80E4-9B9242572375}"/>
              </a:ext>
            </a:extLst>
          </p:cNvPr>
          <p:cNvSpPr/>
          <p:nvPr/>
        </p:nvSpPr>
        <p:spPr>
          <a:xfrm>
            <a:off x="2048501" y="1632358"/>
            <a:ext cx="640080" cy="64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8" name="Oval 17">
            <a:extLst>
              <a:ext uri="{FF2B5EF4-FFF2-40B4-BE49-F238E27FC236}">
                <a16:creationId xmlns:a16="http://schemas.microsoft.com/office/drawing/2014/main" id="{48CDD7A0-CBCC-9D4A-BBE9-D8B0F9408917}"/>
              </a:ext>
            </a:extLst>
          </p:cNvPr>
          <p:cNvSpPr/>
          <p:nvPr/>
        </p:nvSpPr>
        <p:spPr>
          <a:xfrm>
            <a:off x="1335043" y="1632358"/>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9" name="Oval 18">
            <a:extLst>
              <a:ext uri="{FF2B5EF4-FFF2-40B4-BE49-F238E27FC236}">
                <a16:creationId xmlns:a16="http://schemas.microsoft.com/office/drawing/2014/main" id="{174E8B50-F86A-4049-B58A-B1213BE482FF}"/>
              </a:ext>
            </a:extLst>
          </p:cNvPr>
          <p:cNvSpPr/>
          <p:nvPr/>
        </p:nvSpPr>
        <p:spPr>
          <a:xfrm>
            <a:off x="3475416" y="1632358"/>
            <a:ext cx="640080" cy="6400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cxnSp>
        <p:nvCxnSpPr>
          <p:cNvPr id="20" name="Straight Arrow Connector 19">
            <a:extLst>
              <a:ext uri="{FF2B5EF4-FFF2-40B4-BE49-F238E27FC236}">
                <a16:creationId xmlns:a16="http://schemas.microsoft.com/office/drawing/2014/main" id="{FFF455F8-B3D6-9F4C-88DD-3A164C63A4BF}"/>
              </a:ext>
            </a:extLst>
          </p:cNvPr>
          <p:cNvCxnSpPr>
            <a:cxnSpLocks/>
            <a:stCxn id="15" idx="4"/>
          </p:cNvCxnSpPr>
          <p:nvPr/>
        </p:nvCxnSpPr>
        <p:spPr>
          <a:xfrm flipH="1">
            <a:off x="621585" y="2272438"/>
            <a:ext cx="320040"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E5DF93-49BD-DB4B-9F49-A4BB3132C710}"/>
              </a:ext>
            </a:extLst>
          </p:cNvPr>
          <p:cNvCxnSpPr>
            <a:cxnSpLocks/>
            <a:stCxn id="15" idx="4"/>
          </p:cNvCxnSpPr>
          <p:nvPr/>
        </p:nvCxnSpPr>
        <p:spPr>
          <a:xfrm>
            <a:off x="941625" y="2272438"/>
            <a:ext cx="122251"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EFC38B8-D14A-0848-92BD-B7AACBE9281F}"/>
              </a:ext>
            </a:extLst>
          </p:cNvPr>
          <p:cNvSpPr/>
          <p:nvPr/>
        </p:nvSpPr>
        <p:spPr>
          <a:xfrm>
            <a:off x="49345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548DA30-1F08-8644-B66C-0EDBC9EEB64A}"/>
              </a:ext>
            </a:extLst>
          </p:cNvPr>
          <p:cNvSpPr/>
          <p:nvPr/>
        </p:nvSpPr>
        <p:spPr>
          <a:xfrm>
            <a:off x="291526"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1</a:t>
            </a:r>
            <a:endParaRPr lang="en-US" sz="1200" b="1" dirty="0">
              <a:solidFill>
                <a:schemeClr val="tx1"/>
              </a:solidFill>
            </a:endParaRPr>
          </a:p>
        </p:txBody>
      </p:sp>
      <p:sp>
        <p:nvSpPr>
          <p:cNvPr id="24" name="Rectangle 23">
            <a:extLst>
              <a:ext uri="{FF2B5EF4-FFF2-40B4-BE49-F238E27FC236}">
                <a16:creationId xmlns:a16="http://schemas.microsoft.com/office/drawing/2014/main" id="{5868FA63-8242-9D44-9FB1-D76DA2B4B67D}"/>
              </a:ext>
            </a:extLst>
          </p:cNvPr>
          <p:cNvSpPr/>
          <p:nvPr/>
        </p:nvSpPr>
        <p:spPr>
          <a:xfrm>
            <a:off x="74057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3712A38-764B-6740-8DE3-4B3DC07E8234}"/>
              </a:ext>
            </a:extLst>
          </p:cNvPr>
          <p:cNvSpPr/>
          <p:nvPr/>
        </p:nvSpPr>
        <p:spPr>
          <a:xfrm>
            <a:off x="98770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4F79774-640E-C841-A5D1-B4F6DBC59A67}"/>
              </a:ext>
            </a:extLst>
          </p:cNvPr>
          <p:cNvSpPr/>
          <p:nvPr/>
        </p:nvSpPr>
        <p:spPr>
          <a:xfrm>
            <a:off x="148194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37DFC13-CFED-2E47-A7B2-DEE6C1012104}"/>
              </a:ext>
            </a:extLst>
          </p:cNvPr>
          <p:cNvSpPr/>
          <p:nvPr/>
        </p:nvSpPr>
        <p:spPr>
          <a:xfrm>
            <a:off x="197618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1D838D4-E737-344A-A328-B76812BCE13C}"/>
              </a:ext>
            </a:extLst>
          </p:cNvPr>
          <p:cNvSpPr/>
          <p:nvPr/>
        </p:nvSpPr>
        <p:spPr>
          <a:xfrm>
            <a:off x="247043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992EC0A1-2B70-9A42-B756-1ADD49DCB5B5}"/>
              </a:ext>
            </a:extLst>
          </p:cNvPr>
          <p:cNvSpPr/>
          <p:nvPr/>
        </p:nvSpPr>
        <p:spPr>
          <a:xfrm>
            <a:off x="123482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9C3DF59A-FEE4-874C-A5FC-6EBFF2740690}"/>
              </a:ext>
            </a:extLst>
          </p:cNvPr>
          <p:cNvSpPr/>
          <p:nvPr/>
        </p:nvSpPr>
        <p:spPr>
          <a:xfrm>
            <a:off x="172906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3AF9FF6-9F8A-714A-84E9-610570754B04}"/>
              </a:ext>
            </a:extLst>
          </p:cNvPr>
          <p:cNvSpPr/>
          <p:nvPr/>
        </p:nvSpPr>
        <p:spPr>
          <a:xfrm>
            <a:off x="222331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856661E-EDE8-3C43-9511-3EC0BE722E41}"/>
              </a:ext>
            </a:extLst>
          </p:cNvPr>
          <p:cNvSpPr/>
          <p:nvPr/>
        </p:nvSpPr>
        <p:spPr>
          <a:xfrm>
            <a:off x="271755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A083F0D4-12D6-4942-B9D8-84D54D2E5B42}"/>
              </a:ext>
            </a:extLst>
          </p:cNvPr>
          <p:cNvSpPr/>
          <p:nvPr/>
        </p:nvSpPr>
        <p:spPr>
          <a:xfrm>
            <a:off x="296467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38CC364-C6F5-1745-8B6B-6BE0B9F179F1}"/>
              </a:ext>
            </a:extLst>
          </p:cNvPr>
          <p:cNvSpPr/>
          <p:nvPr/>
        </p:nvSpPr>
        <p:spPr>
          <a:xfrm>
            <a:off x="321179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0645069-DC05-4746-AA84-8ACEC2F3891B}"/>
              </a:ext>
            </a:extLst>
          </p:cNvPr>
          <p:cNvSpPr/>
          <p:nvPr/>
        </p:nvSpPr>
        <p:spPr>
          <a:xfrm>
            <a:off x="345892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C05DED15-BDE4-4C4D-9ECD-5F55BF15DF7B}"/>
              </a:ext>
            </a:extLst>
          </p:cNvPr>
          <p:cNvSpPr/>
          <p:nvPr/>
        </p:nvSpPr>
        <p:spPr>
          <a:xfrm>
            <a:off x="370604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76FAAE4-D082-7642-951C-31A7B78D3EC4}"/>
              </a:ext>
            </a:extLst>
          </p:cNvPr>
          <p:cNvSpPr/>
          <p:nvPr/>
        </p:nvSpPr>
        <p:spPr>
          <a:xfrm>
            <a:off x="395316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6CC04CB6-9141-F44D-A294-796B439763E7}"/>
              </a:ext>
            </a:extLst>
          </p:cNvPr>
          <p:cNvSpPr/>
          <p:nvPr/>
        </p:nvSpPr>
        <p:spPr>
          <a:xfrm>
            <a:off x="54563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2</a:t>
            </a:r>
            <a:endParaRPr lang="en-US" sz="1200" b="1" dirty="0">
              <a:solidFill>
                <a:schemeClr val="tx1"/>
              </a:solidFill>
            </a:endParaRPr>
          </a:p>
        </p:txBody>
      </p:sp>
      <p:sp>
        <p:nvSpPr>
          <p:cNvPr id="52" name="Rectangle 51">
            <a:extLst>
              <a:ext uri="{FF2B5EF4-FFF2-40B4-BE49-F238E27FC236}">
                <a16:creationId xmlns:a16="http://schemas.microsoft.com/office/drawing/2014/main" id="{1695C027-B83A-3143-8E09-F62BD2D0BE71}"/>
              </a:ext>
            </a:extLst>
          </p:cNvPr>
          <p:cNvSpPr/>
          <p:nvPr/>
        </p:nvSpPr>
        <p:spPr>
          <a:xfrm>
            <a:off x="792534"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3</a:t>
            </a:r>
            <a:endParaRPr lang="en-US" sz="1200" b="1" dirty="0">
              <a:solidFill>
                <a:schemeClr val="tx1"/>
              </a:solidFill>
            </a:endParaRPr>
          </a:p>
        </p:txBody>
      </p:sp>
      <p:sp>
        <p:nvSpPr>
          <p:cNvPr id="53" name="Rectangle 52">
            <a:extLst>
              <a:ext uri="{FF2B5EF4-FFF2-40B4-BE49-F238E27FC236}">
                <a16:creationId xmlns:a16="http://schemas.microsoft.com/office/drawing/2014/main" id="{0D6DCE7B-926D-6843-AF85-702FBACFF758}"/>
              </a:ext>
            </a:extLst>
          </p:cNvPr>
          <p:cNvSpPr/>
          <p:nvPr/>
        </p:nvSpPr>
        <p:spPr>
          <a:xfrm>
            <a:off x="102391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1</a:t>
            </a:r>
            <a:endParaRPr lang="en-US" sz="1200" b="1" dirty="0">
              <a:solidFill>
                <a:schemeClr val="tx1"/>
              </a:solidFill>
            </a:endParaRPr>
          </a:p>
        </p:txBody>
      </p:sp>
      <p:sp>
        <p:nvSpPr>
          <p:cNvPr id="54" name="Rectangle 53">
            <a:extLst>
              <a:ext uri="{FF2B5EF4-FFF2-40B4-BE49-F238E27FC236}">
                <a16:creationId xmlns:a16="http://schemas.microsoft.com/office/drawing/2014/main" id="{1E905485-DA46-DE44-81EC-967A8C258E2F}"/>
              </a:ext>
            </a:extLst>
          </p:cNvPr>
          <p:cNvSpPr/>
          <p:nvPr/>
        </p:nvSpPr>
        <p:spPr>
          <a:xfrm>
            <a:off x="1278024"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2</a:t>
            </a:r>
            <a:endParaRPr lang="en-US" sz="1200" b="1" dirty="0">
              <a:solidFill>
                <a:schemeClr val="tx1"/>
              </a:solidFill>
            </a:endParaRPr>
          </a:p>
        </p:txBody>
      </p:sp>
      <p:sp>
        <p:nvSpPr>
          <p:cNvPr id="55" name="Rectangle 54">
            <a:extLst>
              <a:ext uri="{FF2B5EF4-FFF2-40B4-BE49-F238E27FC236}">
                <a16:creationId xmlns:a16="http://schemas.microsoft.com/office/drawing/2014/main" id="{9EF6D472-CE1A-FC42-8D5E-55A3E79A6575}"/>
              </a:ext>
            </a:extLst>
          </p:cNvPr>
          <p:cNvSpPr/>
          <p:nvPr/>
        </p:nvSpPr>
        <p:spPr>
          <a:xfrm>
            <a:off x="1524923"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3</a:t>
            </a:r>
            <a:endParaRPr lang="en-US" sz="1200" b="1" dirty="0">
              <a:solidFill>
                <a:schemeClr val="tx1"/>
              </a:solidFill>
            </a:endParaRPr>
          </a:p>
        </p:txBody>
      </p:sp>
      <p:sp>
        <p:nvSpPr>
          <p:cNvPr id="56" name="Rectangle 55">
            <a:extLst>
              <a:ext uri="{FF2B5EF4-FFF2-40B4-BE49-F238E27FC236}">
                <a16:creationId xmlns:a16="http://schemas.microsoft.com/office/drawing/2014/main" id="{B43CCBA2-0AF0-F54D-B52D-14456E55F557}"/>
              </a:ext>
            </a:extLst>
          </p:cNvPr>
          <p:cNvSpPr/>
          <p:nvPr/>
        </p:nvSpPr>
        <p:spPr>
          <a:xfrm>
            <a:off x="1772427"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1</a:t>
            </a:r>
            <a:endParaRPr lang="en-US" sz="1200" b="1" dirty="0">
              <a:solidFill>
                <a:schemeClr val="tx1"/>
              </a:solidFill>
            </a:endParaRPr>
          </a:p>
        </p:txBody>
      </p:sp>
      <p:sp>
        <p:nvSpPr>
          <p:cNvPr id="57" name="Rectangle 56">
            <a:extLst>
              <a:ext uri="{FF2B5EF4-FFF2-40B4-BE49-F238E27FC236}">
                <a16:creationId xmlns:a16="http://schemas.microsoft.com/office/drawing/2014/main" id="{A6571CE1-6697-234D-8E60-ECD8F51C3E8A}"/>
              </a:ext>
            </a:extLst>
          </p:cNvPr>
          <p:cNvSpPr/>
          <p:nvPr/>
        </p:nvSpPr>
        <p:spPr>
          <a:xfrm>
            <a:off x="2026536"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2</a:t>
            </a:r>
            <a:endParaRPr lang="en-US" sz="1200" b="1" dirty="0">
              <a:solidFill>
                <a:schemeClr val="tx1"/>
              </a:solidFill>
            </a:endParaRPr>
          </a:p>
        </p:txBody>
      </p:sp>
      <p:sp>
        <p:nvSpPr>
          <p:cNvPr id="58" name="Rectangle 57">
            <a:extLst>
              <a:ext uri="{FF2B5EF4-FFF2-40B4-BE49-F238E27FC236}">
                <a16:creationId xmlns:a16="http://schemas.microsoft.com/office/drawing/2014/main" id="{F097D156-08A9-AD4C-BFDA-4C2204F81DE6}"/>
              </a:ext>
            </a:extLst>
          </p:cNvPr>
          <p:cNvSpPr/>
          <p:nvPr/>
        </p:nvSpPr>
        <p:spPr>
          <a:xfrm>
            <a:off x="227343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3</a:t>
            </a:r>
            <a:endParaRPr lang="en-US" sz="1200" b="1" dirty="0">
              <a:solidFill>
                <a:schemeClr val="tx1"/>
              </a:solidFill>
            </a:endParaRPr>
          </a:p>
        </p:txBody>
      </p:sp>
      <p:sp>
        <p:nvSpPr>
          <p:cNvPr id="59" name="Rectangle 58">
            <a:extLst>
              <a:ext uri="{FF2B5EF4-FFF2-40B4-BE49-F238E27FC236}">
                <a16:creationId xmlns:a16="http://schemas.microsoft.com/office/drawing/2014/main" id="{6423340E-118E-D94C-9BAC-D7A24CD3C08F}"/>
              </a:ext>
            </a:extLst>
          </p:cNvPr>
          <p:cNvSpPr/>
          <p:nvPr/>
        </p:nvSpPr>
        <p:spPr>
          <a:xfrm>
            <a:off x="2507459"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1</a:t>
            </a:r>
            <a:endParaRPr lang="en-US" sz="1200" b="1" dirty="0">
              <a:solidFill>
                <a:schemeClr val="tx1"/>
              </a:solidFill>
            </a:endParaRPr>
          </a:p>
        </p:txBody>
      </p:sp>
      <p:sp>
        <p:nvSpPr>
          <p:cNvPr id="60" name="Rectangle 59">
            <a:extLst>
              <a:ext uri="{FF2B5EF4-FFF2-40B4-BE49-F238E27FC236}">
                <a16:creationId xmlns:a16="http://schemas.microsoft.com/office/drawing/2014/main" id="{7DF6683D-980E-9043-B71D-ABDBF0535CF5}"/>
              </a:ext>
            </a:extLst>
          </p:cNvPr>
          <p:cNvSpPr/>
          <p:nvPr/>
        </p:nvSpPr>
        <p:spPr>
          <a:xfrm>
            <a:off x="2761568"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2</a:t>
            </a:r>
            <a:endParaRPr lang="en-US" sz="1200" b="1" dirty="0">
              <a:solidFill>
                <a:schemeClr val="tx1"/>
              </a:solidFill>
            </a:endParaRPr>
          </a:p>
        </p:txBody>
      </p:sp>
      <p:sp>
        <p:nvSpPr>
          <p:cNvPr id="61" name="Rectangle 60">
            <a:extLst>
              <a:ext uri="{FF2B5EF4-FFF2-40B4-BE49-F238E27FC236}">
                <a16:creationId xmlns:a16="http://schemas.microsoft.com/office/drawing/2014/main" id="{DC8D375F-8BBF-954B-8CEC-0B0DEF8CEBC8}"/>
              </a:ext>
            </a:extLst>
          </p:cNvPr>
          <p:cNvSpPr/>
          <p:nvPr/>
        </p:nvSpPr>
        <p:spPr>
          <a:xfrm>
            <a:off x="3008467"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3</a:t>
            </a:r>
            <a:endParaRPr lang="en-US" sz="1200" b="1" dirty="0">
              <a:solidFill>
                <a:schemeClr val="tx1"/>
              </a:solidFill>
            </a:endParaRPr>
          </a:p>
        </p:txBody>
      </p:sp>
      <p:sp>
        <p:nvSpPr>
          <p:cNvPr id="62" name="Rectangle 61">
            <a:extLst>
              <a:ext uri="{FF2B5EF4-FFF2-40B4-BE49-F238E27FC236}">
                <a16:creationId xmlns:a16="http://schemas.microsoft.com/office/drawing/2014/main" id="{7FF82CBD-14CF-4540-9581-9165B4F92C79}"/>
              </a:ext>
            </a:extLst>
          </p:cNvPr>
          <p:cNvSpPr/>
          <p:nvPr/>
        </p:nvSpPr>
        <p:spPr>
          <a:xfrm>
            <a:off x="3242491"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1</a:t>
            </a:r>
            <a:endParaRPr lang="en-US" sz="1200" b="1" dirty="0">
              <a:solidFill>
                <a:schemeClr val="tx1"/>
              </a:solidFill>
            </a:endParaRPr>
          </a:p>
        </p:txBody>
      </p:sp>
      <p:sp>
        <p:nvSpPr>
          <p:cNvPr id="63" name="Rectangle 62">
            <a:extLst>
              <a:ext uri="{FF2B5EF4-FFF2-40B4-BE49-F238E27FC236}">
                <a16:creationId xmlns:a16="http://schemas.microsoft.com/office/drawing/2014/main" id="{DCAEC7C3-BAE0-A441-9E8B-10A81CFDBF3C}"/>
              </a:ext>
            </a:extLst>
          </p:cNvPr>
          <p:cNvSpPr/>
          <p:nvPr/>
        </p:nvSpPr>
        <p:spPr>
          <a:xfrm>
            <a:off x="3496600"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2</a:t>
            </a:r>
            <a:endParaRPr lang="en-US" sz="1200" b="1" dirty="0">
              <a:solidFill>
                <a:schemeClr val="tx1"/>
              </a:solidFill>
            </a:endParaRPr>
          </a:p>
        </p:txBody>
      </p:sp>
      <p:sp>
        <p:nvSpPr>
          <p:cNvPr id="64" name="Rectangle 63">
            <a:extLst>
              <a:ext uri="{FF2B5EF4-FFF2-40B4-BE49-F238E27FC236}">
                <a16:creationId xmlns:a16="http://schemas.microsoft.com/office/drawing/2014/main" id="{7D383FB7-E59E-2F41-A540-B353DD61D510}"/>
              </a:ext>
            </a:extLst>
          </p:cNvPr>
          <p:cNvSpPr/>
          <p:nvPr/>
        </p:nvSpPr>
        <p:spPr>
          <a:xfrm>
            <a:off x="3743499"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3</a:t>
            </a:r>
            <a:endParaRPr lang="en-US" sz="1200" b="1" dirty="0">
              <a:solidFill>
                <a:schemeClr val="tx1"/>
              </a:solidFill>
            </a:endParaRPr>
          </a:p>
        </p:txBody>
      </p:sp>
      <p:cxnSp>
        <p:nvCxnSpPr>
          <p:cNvPr id="65" name="Straight Arrow Connector 64">
            <a:extLst>
              <a:ext uri="{FF2B5EF4-FFF2-40B4-BE49-F238E27FC236}">
                <a16:creationId xmlns:a16="http://schemas.microsoft.com/office/drawing/2014/main" id="{EDE6BBBF-C8F9-CD4F-922A-A676C81DB202}"/>
              </a:ext>
            </a:extLst>
          </p:cNvPr>
          <p:cNvCxnSpPr>
            <a:cxnSpLocks/>
            <a:stCxn id="15" idx="4"/>
          </p:cNvCxnSpPr>
          <p:nvPr/>
        </p:nvCxnSpPr>
        <p:spPr>
          <a:xfrm flipH="1">
            <a:off x="846761" y="2272438"/>
            <a:ext cx="94864"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7B3EA1C-F305-8848-916C-DC6276BC3FA7}"/>
              </a:ext>
            </a:extLst>
          </p:cNvPr>
          <p:cNvCxnSpPr>
            <a:cxnSpLocks/>
            <a:stCxn id="18" idx="4"/>
          </p:cNvCxnSpPr>
          <p:nvPr/>
        </p:nvCxnSpPr>
        <p:spPr>
          <a:xfrm flipH="1">
            <a:off x="1373367" y="2272438"/>
            <a:ext cx="281716"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48A740A-1A3B-CC4F-BF69-487BBEC49F68}"/>
              </a:ext>
            </a:extLst>
          </p:cNvPr>
          <p:cNvCxnSpPr>
            <a:cxnSpLocks/>
            <a:stCxn id="18" idx="4"/>
          </p:cNvCxnSpPr>
          <p:nvPr/>
        </p:nvCxnSpPr>
        <p:spPr>
          <a:xfrm>
            <a:off x="1655083" y="2272438"/>
            <a:ext cx="160574"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FB79889-262E-5E4B-8A60-EC1165A9BA08}"/>
              </a:ext>
            </a:extLst>
          </p:cNvPr>
          <p:cNvCxnSpPr>
            <a:cxnSpLocks/>
            <a:stCxn id="18" idx="4"/>
          </p:cNvCxnSpPr>
          <p:nvPr/>
        </p:nvCxnSpPr>
        <p:spPr>
          <a:xfrm flipH="1">
            <a:off x="1598543" y="2272438"/>
            <a:ext cx="56540"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D48F8A8-DD22-014C-A18F-0B2B290713D7}"/>
              </a:ext>
            </a:extLst>
          </p:cNvPr>
          <p:cNvCxnSpPr>
            <a:cxnSpLocks/>
            <a:stCxn id="17" idx="4"/>
          </p:cNvCxnSpPr>
          <p:nvPr/>
        </p:nvCxnSpPr>
        <p:spPr>
          <a:xfrm flipH="1">
            <a:off x="2100439" y="2272438"/>
            <a:ext cx="268102"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D9F0ECB-3ED6-5F41-B5DA-5CD049EA3BA7}"/>
              </a:ext>
            </a:extLst>
          </p:cNvPr>
          <p:cNvCxnSpPr>
            <a:cxnSpLocks/>
          </p:cNvCxnSpPr>
          <p:nvPr/>
        </p:nvCxnSpPr>
        <p:spPr>
          <a:xfrm>
            <a:off x="2370601" y="2301013"/>
            <a:ext cx="172129" cy="195307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8B78ECC-1581-BC43-BCD0-B9D1AA63E5FF}"/>
              </a:ext>
            </a:extLst>
          </p:cNvPr>
          <p:cNvCxnSpPr>
            <a:cxnSpLocks/>
            <a:stCxn id="17" idx="4"/>
          </p:cNvCxnSpPr>
          <p:nvPr/>
        </p:nvCxnSpPr>
        <p:spPr>
          <a:xfrm flipH="1">
            <a:off x="2325615" y="2272438"/>
            <a:ext cx="42926"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D2C87C-5BBC-0749-B523-96DB44B4EAB3}"/>
              </a:ext>
            </a:extLst>
          </p:cNvPr>
          <p:cNvCxnSpPr>
            <a:cxnSpLocks/>
            <a:stCxn id="16" idx="4"/>
          </p:cNvCxnSpPr>
          <p:nvPr/>
        </p:nvCxnSpPr>
        <p:spPr>
          <a:xfrm flipH="1">
            <a:off x="2857601" y="2272438"/>
            <a:ext cx="224398"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4E4A19-DE23-A44F-9845-0AE7F872E086}"/>
              </a:ext>
            </a:extLst>
          </p:cNvPr>
          <p:cNvCxnSpPr>
            <a:cxnSpLocks/>
            <a:stCxn id="16" idx="4"/>
          </p:cNvCxnSpPr>
          <p:nvPr/>
        </p:nvCxnSpPr>
        <p:spPr>
          <a:xfrm>
            <a:off x="3081999" y="2272438"/>
            <a:ext cx="217892"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306668F-D95F-9745-9F55-090C833848A5}"/>
              </a:ext>
            </a:extLst>
          </p:cNvPr>
          <p:cNvCxnSpPr>
            <a:cxnSpLocks/>
            <a:stCxn id="16" idx="4"/>
          </p:cNvCxnSpPr>
          <p:nvPr/>
        </p:nvCxnSpPr>
        <p:spPr>
          <a:xfrm>
            <a:off x="3081999" y="2272438"/>
            <a:ext cx="777"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614B0E1-3852-C746-90A2-8D0F128EDFA5}"/>
              </a:ext>
            </a:extLst>
          </p:cNvPr>
          <p:cNvCxnSpPr>
            <a:cxnSpLocks/>
            <a:stCxn id="19" idx="4"/>
          </p:cNvCxnSpPr>
          <p:nvPr/>
        </p:nvCxnSpPr>
        <p:spPr>
          <a:xfrm flipH="1">
            <a:off x="3575718" y="2272438"/>
            <a:ext cx="219738"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2C20665-B067-7542-B8E3-21EE174204BA}"/>
              </a:ext>
            </a:extLst>
          </p:cNvPr>
          <p:cNvCxnSpPr>
            <a:cxnSpLocks/>
            <a:stCxn id="19" idx="4"/>
          </p:cNvCxnSpPr>
          <p:nvPr/>
        </p:nvCxnSpPr>
        <p:spPr>
          <a:xfrm>
            <a:off x="3795456" y="2272438"/>
            <a:ext cx="222552"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7F2AC-B20C-6944-89C3-42FB7649850C}"/>
              </a:ext>
            </a:extLst>
          </p:cNvPr>
          <p:cNvCxnSpPr>
            <a:cxnSpLocks/>
            <a:stCxn id="19" idx="4"/>
          </p:cNvCxnSpPr>
          <p:nvPr/>
        </p:nvCxnSpPr>
        <p:spPr>
          <a:xfrm>
            <a:off x="3795456" y="2272438"/>
            <a:ext cx="5437"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56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2" grpId="0" animBg="1"/>
      <p:bldP spid="23" grpId="0"/>
      <p:bldP spid="24" grpId="0" animBg="1"/>
      <p:bldP spid="25" grpId="0" animBg="1"/>
      <p:bldP spid="26" grpId="0" animBg="1"/>
      <p:bldP spid="27" grpId="0" animBg="1"/>
      <p:bldP spid="28"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5698257" y="-2531343"/>
            <a:ext cx="455376" cy="10718741"/>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6370601" y="1477145"/>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FCD60374-EC14-AE45-8556-F0C9B9D4D1AC}"/>
              </a:ext>
            </a:extLst>
          </p:cNvPr>
          <p:cNvSpPr/>
          <p:nvPr/>
        </p:nvSpPr>
        <p:spPr>
          <a:xfrm rot="5400000">
            <a:off x="7008876" y="2184207"/>
            <a:ext cx="209835" cy="152400"/>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FB761E81-04EE-C142-A719-B21641C0A77A}"/>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6" name="Left Bracket 25">
            <a:extLst>
              <a:ext uri="{FF2B5EF4-FFF2-40B4-BE49-F238E27FC236}">
                <a16:creationId xmlns:a16="http://schemas.microsoft.com/office/drawing/2014/main" id="{EF3A557F-3773-A543-906C-DFC2F29F047D}"/>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9F7B76A7-2988-0246-B766-20621831FF40}"/>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3" name="Rectangle 22">
            <a:extLst>
              <a:ext uri="{FF2B5EF4-FFF2-40B4-BE49-F238E27FC236}">
                <a16:creationId xmlns:a16="http://schemas.microsoft.com/office/drawing/2014/main" id="{845D5A28-9233-8B4D-AA3F-32BDFA46FF92}"/>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4109375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5698257" y="-2531343"/>
            <a:ext cx="455376" cy="10718741"/>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6370601" y="1477145"/>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FCD60374-EC14-AE45-8556-F0C9B9D4D1AC}"/>
              </a:ext>
            </a:extLst>
          </p:cNvPr>
          <p:cNvSpPr/>
          <p:nvPr/>
        </p:nvSpPr>
        <p:spPr>
          <a:xfrm rot="5400000">
            <a:off x="7008876" y="2184207"/>
            <a:ext cx="209835" cy="152400"/>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D0FDD17-1B11-024C-AC52-E4E54FCC40E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 name="TextBox 1">
            <a:extLst>
              <a:ext uri="{FF2B5EF4-FFF2-40B4-BE49-F238E27FC236}">
                <a16:creationId xmlns:a16="http://schemas.microsoft.com/office/drawing/2014/main" id="{FB761E81-04EE-C142-A719-B21641C0A77A}"/>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6" name="Left Bracket 25">
            <a:extLst>
              <a:ext uri="{FF2B5EF4-FFF2-40B4-BE49-F238E27FC236}">
                <a16:creationId xmlns:a16="http://schemas.microsoft.com/office/drawing/2014/main" id="{EF3A557F-3773-A543-906C-DFC2F29F047D}"/>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9F7B76A7-2988-0246-B766-20621831FF40}"/>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pic>
        <p:nvPicPr>
          <p:cNvPr id="23" name="Picture 22">
            <a:extLst>
              <a:ext uri="{FF2B5EF4-FFF2-40B4-BE49-F238E27FC236}">
                <a16:creationId xmlns:a16="http://schemas.microsoft.com/office/drawing/2014/main" id="{F2CD8382-94A5-CD4A-9224-FB4052C2A46B}"/>
              </a:ext>
            </a:extLst>
          </p:cNvPr>
          <p:cNvPicPr>
            <a:picLocks noChangeAspect="1"/>
          </p:cNvPicPr>
          <p:nvPr/>
        </p:nvPicPr>
        <p:blipFill>
          <a:blip r:embed="rId3"/>
          <a:stretch>
            <a:fillRect/>
          </a:stretch>
        </p:blipFill>
        <p:spPr>
          <a:xfrm>
            <a:off x="2131874" y="3939137"/>
            <a:ext cx="4718205" cy="2359103"/>
          </a:xfrm>
          <a:prstGeom prst="rect">
            <a:avLst/>
          </a:prstGeom>
        </p:spPr>
      </p:pic>
    </p:spTree>
    <p:extLst>
      <p:ext uri="{BB962C8B-B14F-4D97-AF65-F5344CB8AC3E}">
        <p14:creationId xmlns:p14="http://schemas.microsoft.com/office/powerpoint/2010/main" val="3164657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9" name="Picture 8">
            <a:extLst>
              <a:ext uri="{FF2B5EF4-FFF2-40B4-BE49-F238E27FC236}">
                <a16:creationId xmlns:a16="http://schemas.microsoft.com/office/drawing/2014/main" id="{E0D89FCA-08A5-304F-8BF8-7C2B0F0225B9}"/>
              </a:ext>
            </a:extLst>
          </p:cNvPr>
          <p:cNvPicPr>
            <a:picLocks noChangeAspect="1"/>
          </p:cNvPicPr>
          <p:nvPr/>
        </p:nvPicPr>
        <p:blipFill>
          <a:blip r:embed="rId3"/>
          <a:stretch>
            <a:fillRect/>
          </a:stretch>
        </p:blipFill>
        <p:spPr>
          <a:xfrm>
            <a:off x="609600" y="1342292"/>
            <a:ext cx="7596553" cy="5064368"/>
          </a:xfrm>
          <a:prstGeom prst="rect">
            <a:avLst/>
          </a:prstGeom>
        </p:spPr>
      </p:pic>
      <p:sp>
        <p:nvSpPr>
          <p:cNvPr id="2" name="TextBox 1">
            <a:extLst>
              <a:ext uri="{FF2B5EF4-FFF2-40B4-BE49-F238E27FC236}">
                <a16:creationId xmlns:a16="http://schemas.microsoft.com/office/drawing/2014/main" id="{80A176B1-91D1-5140-B30A-C9A96E522F66}"/>
              </a:ext>
            </a:extLst>
          </p:cNvPr>
          <p:cNvSpPr txBox="1"/>
          <p:nvPr/>
        </p:nvSpPr>
        <p:spPr>
          <a:xfrm>
            <a:off x="2587926" y="6406660"/>
            <a:ext cx="6801124" cy="369332"/>
          </a:xfrm>
          <a:prstGeom prst="rect">
            <a:avLst/>
          </a:prstGeom>
          <a:noFill/>
        </p:spPr>
        <p:txBody>
          <a:bodyPr wrap="square" rtlCol="0">
            <a:spAutoFit/>
          </a:bodyPr>
          <a:lstStyle/>
          <a:p>
            <a:r>
              <a:rPr lang="en-US" dirty="0"/>
              <a:t>Beck &amp; Jackson, 2019; Borkenau &amp; </a:t>
            </a:r>
            <a:r>
              <a:rPr lang="en-US" dirty="0" err="1"/>
              <a:t>Ostendorf</a:t>
            </a:r>
            <a:r>
              <a:rPr lang="en-US" dirty="0"/>
              <a:t>, 1998;Molenaar, 2004</a:t>
            </a:r>
          </a:p>
        </p:txBody>
      </p:sp>
    </p:spTree>
    <p:extLst>
      <p:ext uri="{BB962C8B-B14F-4D97-AF65-F5344CB8AC3E}">
        <p14:creationId xmlns:p14="http://schemas.microsoft.com/office/powerpoint/2010/main" val="2993718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3" name="Picture 2">
            <a:extLst>
              <a:ext uri="{FF2B5EF4-FFF2-40B4-BE49-F238E27FC236}">
                <a16:creationId xmlns:a16="http://schemas.microsoft.com/office/drawing/2014/main" id="{71FE55CA-39B8-9341-9EA5-A51B4EB421FF}"/>
              </a:ext>
            </a:extLst>
          </p:cNvPr>
          <p:cNvPicPr>
            <a:picLocks noChangeAspect="1"/>
          </p:cNvPicPr>
          <p:nvPr/>
        </p:nvPicPr>
        <p:blipFill>
          <a:blip r:embed="rId3"/>
          <a:stretch>
            <a:fillRect/>
          </a:stretch>
        </p:blipFill>
        <p:spPr>
          <a:xfrm>
            <a:off x="0" y="1040410"/>
            <a:ext cx="9143999" cy="5818908"/>
          </a:xfrm>
          <a:prstGeom prst="rect">
            <a:avLst/>
          </a:prstGeom>
        </p:spPr>
      </p:pic>
      <p:sp>
        <p:nvSpPr>
          <p:cNvPr id="8" name="Rectangle 7">
            <a:extLst>
              <a:ext uri="{FF2B5EF4-FFF2-40B4-BE49-F238E27FC236}">
                <a16:creationId xmlns:a16="http://schemas.microsoft.com/office/drawing/2014/main" id="{C67D653B-05B7-E145-A7B8-3626EF447241}"/>
              </a:ext>
            </a:extLst>
          </p:cNvPr>
          <p:cNvSpPr/>
          <p:nvPr/>
        </p:nvSpPr>
        <p:spPr>
          <a:xfrm>
            <a:off x="4870938" y="1354239"/>
            <a:ext cx="4273061" cy="1226916"/>
          </a:xfrm>
          <a:prstGeom prst="rect">
            <a:avLst/>
          </a:prstGeom>
          <a:solidFill>
            <a:srgbClr val="00FF3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436F4-863D-1D42-B435-2DB11B189E23}"/>
              </a:ext>
            </a:extLst>
          </p:cNvPr>
          <p:cNvSpPr/>
          <p:nvPr/>
        </p:nvSpPr>
        <p:spPr>
          <a:xfrm>
            <a:off x="571500" y="1334191"/>
            <a:ext cx="4186238" cy="1286719"/>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690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DF9106C-1FD2-4C4F-B262-9F7A98A5F6BE}"/>
              </a:ext>
            </a:extLst>
          </p:cNvPr>
          <p:cNvGraphicFramePr>
            <a:graphicFrameLocks noGrp="1"/>
          </p:cNvGraphicFramePr>
          <p:nvPr>
            <p:extLst>
              <p:ext uri="{D42A27DB-BD31-4B8C-83A1-F6EECF244321}">
                <p14:modId xmlns:p14="http://schemas.microsoft.com/office/powerpoint/2010/main" val="2469958368"/>
              </p:ext>
            </p:extLst>
          </p:nvPr>
        </p:nvGraphicFramePr>
        <p:xfrm>
          <a:off x="1" y="1004499"/>
          <a:ext cx="9144000" cy="572845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665941940"/>
                    </a:ext>
                  </a:extLst>
                </a:gridCol>
                <a:gridCol w="1828800">
                  <a:extLst>
                    <a:ext uri="{9D8B030D-6E8A-4147-A177-3AD203B41FA5}">
                      <a16:colId xmlns:a16="http://schemas.microsoft.com/office/drawing/2014/main" val="4257524003"/>
                    </a:ext>
                  </a:extLst>
                </a:gridCol>
                <a:gridCol w="1828800">
                  <a:extLst>
                    <a:ext uri="{9D8B030D-6E8A-4147-A177-3AD203B41FA5}">
                      <a16:colId xmlns:a16="http://schemas.microsoft.com/office/drawing/2014/main" val="2942494726"/>
                    </a:ext>
                  </a:extLst>
                </a:gridCol>
                <a:gridCol w="1828800">
                  <a:extLst>
                    <a:ext uri="{9D8B030D-6E8A-4147-A177-3AD203B41FA5}">
                      <a16:colId xmlns:a16="http://schemas.microsoft.com/office/drawing/2014/main" val="3362283663"/>
                    </a:ext>
                  </a:extLst>
                </a:gridCol>
                <a:gridCol w="1828800">
                  <a:extLst>
                    <a:ext uri="{9D8B030D-6E8A-4147-A177-3AD203B41FA5}">
                      <a16:colId xmlns:a16="http://schemas.microsoft.com/office/drawing/2014/main" val="2995030922"/>
                    </a:ext>
                  </a:extLst>
                </a:gridCol>
              </a:tblGrid>
              <a:tr h="440650">
                <a:tc>
                  <a:txBody>
                    <a:bodyPr/>
                    <a:lstStyle/>
                    <a:p>
                      <a:pPr algn="ctr"/>
                      <a:r>
                        <a:rPr lang="en-US" sz="1600" dirty="0">
                          <a:solidFill>
                            <a:schemeClr val="bg1"/>
                          </a:solidFill>
                        </a:rPr>
                        <a:t>Extraversion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132DB"/>
                    </a:solidFill>
                  </a:tcPr>
                </a:tc>
                <a:tc>
                  <a:txBody>
                    <a:bodyPr/>
                    <a:lstStyle/>
                    <a:p>
                      <a:pPr algn="ctr"/>
                      <a:r>
                        <a:rPr lang="en-US" sz="1600" dirty="0"/>
                        <a:t>Agreeableness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600" dirty="0">
                          <a:solidFill>
                            <a:schemeClr val="tx1"/>
                          </a:solidFill>
                        </a:rPr>
                        <a:t>Conscientiousness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ctr"/>
                      <a:r>
                        <a:rPr lang="en-US" sz="1600" dirty="0"/>
                        <a:t>Neuroticism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600" dirty="0"/>
                        <a:t>Openness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962176415"/>
                  </a:ext>
                </a:extLst>
              </a:tr>
              <a:tr h="440650">
                <a:tc>
                  <a:txBody>
                    <a:bodyPr/>
                    <a:lstStyle/>
                    <a:p>
                      <a:pPr algn="l" fontAlgn="b"/>
                      <a:r>
                        <a:rPr lang="en-US" sz="1200" b="0" i="0" u="none" strike="noStrike" dirty="0">
                          <a:solidFill>
                            <a:schemeClr val="tx1"/>
                          </a:solidFill>
                          <a:effectLst/>
                          <a:latin typeface="Calibri" panose="020F0502020204030204" pitchFamily="34" charset="0"/>
                        </a:rPr>
                        <a:t> Was outgoing, sociable.</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compassionate, had a soft heart.</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Tended to be lazy.</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relaxed, handled stress well.</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Had little interest in abstract ideas.</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6037999"/>
                  </a:ext>
                </a:extLst>
              </a:tr>
              <a:tr h="440650">
                <a:tc>
                  <a:txBody>
                    <a:bodyPr/>
                    <a:lstStyle/>
                    <a:p>
                      <a:pPr algn="l" fontAlgn="b"/>
                      <a:r>
                        <a:rPr lang="en-US" sz="1200" b="0" i="0" u="none" strike="noStrike" dirty="0">
                          <a:solidFill>
                            <a:schemeClr val="tx1"/>
                          </a:solidFill>
                          <a:effectLst/>
                          <a:latin typeface="Calibri" panose="020F0502020204030204" pitchFamily="34" charset="0"/>
                        </a:rPr>
                        <a:t> Was talkative.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panose="020F0502020204030204" pitchFamily="34" charset="0"/>
                        </a:rPr>
                        <a:t>Was polite, courteous to others.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reliable, could always be counted 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Worried a lot.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complex, a deep thinker.</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082437"/>
                  </a:ext>
                </a:extLst>
              </a:tr>
              <a:tr h="440650">
                <a:tc>
                  <a:txBody>
                    <a:bodyPr/>
                    <a:lstStyle/>
                    <a:p>
                      <a:pPr marL="0" algn="ctr" defTabSz="914400" rtl="0" eaLnBrk="1" fontAlgn="b" latinLnBrk="0" hangingPunct="1"/>
                      <a:r>
                        <a:rPr lang="en-US" sz="1600" b="1" kern="1200" dirty="0">
                          <a:solidFill>
                            <a:schemeClr val="bg1"/>
                          </a:solidFill>
                          <a:latin typeface="+mn-lt"/>
                          <a:ea typeface="+mn-ea"/>
                          <a:cs typeface="+mn-cs"/>
                        </a:rPr>
                        <a:t>Sociability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32DB"/>
                    </a:solidFill>
                  </a:tcPr>
                </a:tc>
                <a:tc>
                  <a:txBody>
                    <a:bodyPr/>
                    <a:lstStyle/>
                    <a:p>
                      <a:pPr marL="0" algn="ctr" defTabSz="914400" rtl="0" eaLnBrk="1" fontAlgn="b" latinLnBrk="0" hangingPunct="1"/>
                      <a:r>
                        <a:rPr lang="en-US" sz="1600" b="1" kern="1200" dirty="0">
                          <a:solidFill>
                            <a:schemeClr val="bg1"/>
                          </a:solidFill>
                          <a:latin typeface="+mn-lt"/>
                          <a:ea typeface="+mn-ea"/>
                          <a:cs typeface="+mn-cs"/>
                        </a:rPr>
                        <a:t>Compassion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600" b="1" dirty="0">
                          <a:solidFill>
                            <a:schemeClr val="tx1"/>
                          </a:solidFill>
                        </a:rPr>
                        <a:t>Responsibility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sz="1600" b="1" dirty="0">
                          <a:solidFill>
                            <a:schemeClr val="bg1"/>
                          </a:solidFill>
                        </a:rPr>
                        <a:t>Anxiety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50"/>
                    </a:solidFill>
                  </a:tcPr>
                </a:tc>
                <a:tc>
                  <a:txBody>
                    <a:bodyPr/>
                    <a:lstStyle/>
                    <a:p>
                      <a:pPr algn="ctr"/>
                      <a:r>
                        <a:rPr lang="en-US" sz="1400" b="1" dirty="0">
                          <a:solidFill>
                            <a:schemeClr val="bg1"/>
                          </a:solidFill>
                        </a:rPr>
                        <a:t>Intellectual Curiosity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8182313"/>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9889113"/>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9309192"/>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4758374"/>
                  </a:ext>
                </a:extLst>
              </a:tr>
              <a:tr h="440650">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942717"/>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8622880"/>
                  </a:ext>
                </a:extLst>
              </a:tr>
              <a:tr h="440650">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3691048"/>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9318488"/>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7962535"/>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9650586"/>
                  </a:ext>
                </a:extLst>
              </a:tr>
            </a:tbl>
          </a:graphicData>
        </a:graphic>
      </p:graphicFrame>
      <p:pic>
        <p:nvPicPr>
          <p:cNvPr id="3" name="Picture 2" descr="A close up of text on a white background&#13;&#10;&#13;&#10;Description automatically generated">
            <a:extLst>
              <a:ext uri="{FF2B5EF4-FFF2-40B4-BE49-F238E27FC236}">
                <a16:creationId xmlns:a16="http://schemas.microsoft.com/office/drawing/2014/main" id="{FB9F3D8A-A2D0-014F-B4BD-762842EEBE5E}"/>
              </a:ext>
            </a:extLst>
          </p:cNvPr>
          <p:cNvPicPr>
            <a:picLocks noChangeAspect="1"/>
          </p:cNvPicPr>
          <p:nvPr/>
        </p:nvPicPr>
        <p:blipFill>
          <a:blip r:embed="rId3"/>
          <a:stretch>
            <a:fillRect/>
          </a:stretch>
        </p:blipFill>
        <p:spPr>
          <a:xfrm>
            <a:off x="0" y="3043441"/>
            <a:ext cx="9144000" cy="3657600"/>
          </a:xfrm>
          <a:prstGeom prst="rect">
            <a:avLst/>
          </a:prstGeom>
        </p:spPr>
      </p:pic>
      <p:graphicFrame>
        <p:nvGraphicFramePr>
          <p:cNvPr id="5" name="Table 4">
            <a:extLst>
              <a:ext uri="{FF2B5EF4-FFF2-40B4-BE49-F238E27FC236}">
                <a16:creationId xmlns:a16="http://schemas.microsoft.com/office/drawing/2014/main" id="{3EE793CB-83FD-D54E-BE86-985FF0663528}"/>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8" name="Rectangle 7">
            <a:extLst>
              <a:ext uri="{FF2B5EF4-FFF2-40B4-BE49-F238E27FC236}">
                <a16:creationId xmlns:a16="http://schemas.microsoft.com/office/drawing/2014/main" id="{262E0C9F-7D0A-0D42-AFD5-C1FFF0863B1F}"/>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Tree>
    <p:extLst>
      <p:ext uri="{BB962C8B-B14F-4D97-AF65-F5344CB8AC3E}">
        <p14:creationId xmlns:p14="http://schemas.microsoft.com/office/powerpoint/2010/main" val="170109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6C43EBC3-871D-0144-AAAC-BB5C02EC95A9}"/>
              </a:ext>
            </a:extLst>
          </p:cNvPr>
          <p:cNvGraphicFramePr>
            <a:graphicFrameLocks noGrp="1"/>
          </p:cNvGraphicFramePr>
          <p:nvPr>
            <p:extLst>
              <p:ext uri="{D42A27DB-BD31-4B8C-83A1-F6EECF244321}">
                <p14:modId xmlns:p14="http://schemas.microsoft.com/office/powerpoint/2010/main" val="3457434639"/>
              </p:ext>
            </p:extLst>
          </p:nvPr>
        </p:nvGraphicFramePr>
        <p:xfrm>
          <a:off x="0" y="1004499"/>
          <a:ext cx="9144000" cy="572845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665941940"/>
                    </a:ext>
                  </a:extLst>
                </a:gridCol>
                <a:gridCol w="1828800">
                  <a:extLst>
                    <a:ext uri="{9D8B030D-6E8A-4147-A177-3AD203B41FA5}">
                      <a16:colId xmlns:a16="http://schemas.microsoft.com/office/drawing/2014/main" val="4257524003"/>
                    </a:ext>
                  </a:extLst>
                </a:gridCol>
                <a:gridCol w="1828800">
                  <a:extLst>
                    <a:ext uri="{9D8B030D-6E8A-4147-A177-3AD203B41FA5}">
                      <a16:colId xmlns:a16="http://schemas.microsoft.com/office/drawing/2014/main" val="2942494726"/>
                    </a:ext>
                  </a:extLst>
                </a:gridCol>
                <a:gridCol w="1828800">
                  <a:extLst>
                    <a:ext uri="{9D8B030D-6E8A-4147-A177-3AD203B41FA5}">
                      <a16:colId xmlns:a16="http://schemas.microsoft.com/office/drawing/2014/main" val="3362283663"/>
                    </a:ext>
                  </a:extLst>
                </a:gridCol>
                <a:gridCol w="1828800">
                  <a:extLst>
                    <a:ext uri="{9D8B030D-6E8A-4147-A177-3AD203B41FA5}">
                      <a16:colId xmlns:a16="http://schemas.microsoft.com/office/drawing/2014/main" val="2995030922"/>
                    </a:ext>
                  </a:extLst>
                </a:gridCol>
              </a:tblGrid>
              <a:tr h="440650">
                <a:tc>
                  <a:txBody>
                    <a:bodyPr/>
                    <a:lstStyle/>
                    <a:p>
                      <a:pPr algn="ctr"/>
                      <a:r>
                        <a:rPr lang="en-US" sz="1600" dirty="0">
                          <a:solidFill>
                            <a:schemeClr val="bg1"/>
                          </a:solidFill>
                        </a:rPr>
                        <a:t>Extraversion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132DB"/>
                    </a:solidFill>
                  </a:tcPr>
                </a:tc>
                <a:tc>
                  <a:txBody>
                    <a:bodyPr/>
                    <a:lstStyle/>
                    <a:p>
                      <a:pPr algn="ctr"/>
                      <a:r>
                        <a:rPr lang="en-US" sz="1600" dirty="0"/>
                        <a:t>Agreeableness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600" dirty="0">
                          <a:solidFill>
                            <a:schemeClr val="tx1"/>
                          </a:solidFill>
                        </a:rPr>
                        <a:t>Conscientiousness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ctr"/>
                      <a:r>
                        <a:rPr lang="en-US" sz="1600" dirty="0"/>
                        <a:t>Neuroticism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600" dirty="0"/>
                        <a:t>Openness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962176415"/>
                  </a:ext>
                </a:extLst>
              </a:tr>
              <a:tr h="440650">
                <a:tc>
                  <a:txBody>
                    <a:bodyPr/>
                    <a:lstStyle/>
                    <a:p>
                      <a:pPr algn="l" fontAlgn="b"/>
                      <a:r>
                        <a:rPr lang="en-US" sz="1200" b="0" i="0" u="none" strike="noStrike" dirty="0">
                          <a:solidFill>
                            <a:schemeClr val="tx1"/>
                          </a:solidFill>
                          <a:effectLst/>
                          <a:latin typeface="Calibri" panose="020F0502020204030204" pitchFamily="34" charset="0"/>
                        </a:rPr>
                        <a:t> Was outgoing, sociable.</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DB3"/>
                    </a:solidFill>
                  </a:tcPr>
                </a:tc>
                <a:tc>
                  <a:txBody>
                    <a:bodyPr/>
                    <a:lstStyle/>
                    <a:p>
                      <a:pPr algn="l" fontAlgn="b"/>
                      <a:r>
                        <a:rPr lang="en-US" sz="1200" b="0" i="0" u="none" strike="noStrike" dirty="0">
                          <a:solidFill>
                            <a:schemeClr val="tx1"/>
                          </a:solidFill>
                          <a:effectLst/>
                          <a:latin typeface="Calibri" panose="020F0502020204030204" pitchFamily="34" charset="0"/>
                        </a:rPr>
                        <a:t>Was compassionate, had a soft heart.</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Tended to be lazy.</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relaxed, handled stress well.</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Had little interest in abstract ideas.</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6037999"/>
                  </a:ext>
                </a:extLst>
              </a:tr>
              <a:tr h="440650">
                <a:tc>
                  <a:txBody>
                    <a:bodyPr/>
                    <a:lstStyle/>
                    <a:p>
                      <a:pPr algn="l" fontAlgn="b"/>
                      <a:r>
                        <a:rPr lang="en-US" sz="1200" b="0" i="0" u="none" strike="noStrike" dirty="0">
                          <a:solidFill>
                            <a:schemeClr val="tx1"/>
                          </a:solidFill>
                          <a:effectLst/>
                          <a:latin typeface="Calibri" panose="020F0502020204030204" pitchFamily="34" charset="0"/>
                        </a:rPr>
                        <a:t> Was talkative.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DB3"/>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panose="020F0502020204030204" pitchFamily="34" charset="0"/>
                        </a:rPr>
                        <a:t>Was polite, courteous to others.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reliable, could always be counted 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Worried a lot.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complex, a deep thinker.</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082437"/>
                  </a:ext>
                </a:extLst>
              </a:tr>
              <a:tr h="440650">
                <a:tc>
                  <a:txBody>
                    <a:bodyPr/>
                    <a:lstStyle/>
                    <a:p>
                      <a:pPr marL="0" algn="ctr" defTabSz="914400" rtl="0" eaLnBrk="1" fontAlgn="b" latinLnBrk="0" hangingPunct="1"/>
                      <a:r>
                        <a:rPr lang="en-US" sz="1600" b="1" kern="1200" dirty="0">
                          <a:solidFill>
                            <a:schemeClr val="bg1"/>
                          </a:solidFill>
                          <a:latin typeface="+mn-lt"/>
                          <a:ea typeface="+mn-ea"/>
                          <a:cs typeface="+mn-cs"/>
                        </a:rPr>
                        <a:t>Sociability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32DB"/>
                    </a:solidFill>
                  </a:tcPr>
                </a:tc>
                <a:tc>
                  <a:txBody>
                    <a:bodyPr/>
                    <a:lstStyle/>
                    <a:p>
                      <a:pPr marL="0" algn="ctr" defTabSz="914400" rtl="0" eaLnBrk="1" fontAlgn="b" latinLnBrk="0" hangingPunct="1"/>
                      <a:r>
                        <a:rPr lang="en-US" sz="1600" b="1" kern="1200" dirty="0">
                          <a:solidFill>
                            <a:schemeClr val="bg1"/>
                          </a:solidFill>
                          <a:latin typeface="+mn-lt"/>
                          <a:ea typeface="+mn-ea"/>
                          <a:cs typeface="+mn-cs"/>
                        </a:rPr>
                        <a:t>Compassion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600" b="1" dirty="0">
                          <a:solidFill>
                            <a:schemeClr val="tx1"/>
                          </a:solidFill>
                        </a:rPr>
                        <a:t>Responsibility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sz="1600" b="1" dirty="0">
                          <a:solidFill>
                            <a:schemeClr val="bg1"/>
                          </a:solidFill>
                        </a:rPr>
                        <a:t>Anxiety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50"/>
                    </a:solidFill>
                  </a:tcPr>
                </a:tc>
                <a:tc>
                  <a:txBody>
                    <a:bodyPr/>
                    <a:lstStyle/>
                    <a:p>
                      <a:pPr algn="ctr"/>
                      <a:r>
                        <a:rPr lang="en-US" sz="1400" b="1" dirty="0">
                          <a:solidFill>
                            <a:schemeClr val="bg1"/>
                          </a:solidFill>
                        </a:rPr>
                        <a:t>Intellectual Curiosity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8182313"/>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9889113"/>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9309192"/>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4758374"/>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942717"/>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8622880"/>
                  </a:ext>
                </a:extLst>
              </a:tr>
              <a:tr h="440650">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3691048"/>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9318488"/>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7962535"/>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9650586"/>
                  </a:ext>
                </a:extLst>
              </a:tr>
            </a:tbl>
          </a:graphicData>
        </a:graphic>
      </p:graphicFrame>
      <p:pic>
        <p:nvPicPr>
          <p:cNvPr id="3" name="Picture 2" descr="A close up of text on a white background&#13;&#10;&#13;&#10;Description automatically generated">
            <a:extLst>
              <a:ext uri="{FF2B5EF4-FFF2-40B4-BE49-F238E27FC236}">
                <a16:creationId xmlns:a16="http://schemas.microsoft.com/office/drawing/2014/main" id="{FB9F3D8A-A2D0-014F-B4BD-762842EEBE5E}"/>
              </a:ext>
            </a:extLst>
          </p:cNvPr>
          <p:cNvPicPr>
            <a:picLocks noChangeAspect="1"/>
          </p:cNvPicPr>
          <p:nvPr/>
        </p:nvPicPr>
        <p:blipFill>
          <a:blip r:embed="rId3"/>
          <a:stretch>
            <a:fillRect/>
          </a:stretch>
        </p:blipFill>
        <p:spPr>
          <a:xfrm>
            <a:off x="-1" y="3043441"/>
            <a:ext cx="9144000" cy="3657600"/>
          </a:xfrm>
          <a:prstGeom prst="rect">
            <a:avLst/>
          </a:prstGeom>
        </p:spPr>
      </p:pic>
      <p:cxnSp>
        <p:nvCxnSpPr>
          <p:cNvPr id="5" name="Straight Arrow Connector 4">
            <a:extLst>
              <a:ext uri="{FF2B5EF4-FFF2-40B4-BE49-F238E27FC236}">
                <a16:creationId xmlns:a16="http://schemas.microsoft.com/office/drawing/2014/main" id="{00F2C858-E8E6-F64F-B893-DC77EA46855F}"/>
              </a:ext>
            </a:extLst>
          </p:cNvPr>
          <p:cNvCxnSpPr>
            <a:cxnSpLocks/>
          </p:cNvCxnSpPr>
          <p:nvPr/>
        </p:nvCxnSpPr>
        <p:spPr>
          <a:xfrm>
            <a:off x="901874" y="2796816"/>
            <a:ext cx="763928" cy="171301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5A69428-5C31-1043-91A4-29554EAC3604}"/>
              </a:ext>
            </a:extLst>
          </p:cNvPr>
          <p:cNvSpPr/>
          <p:nvPr/>
        </p:nvSpPr>
        <p:spPr>
          <a:xfrm>
            <a:off x="446048" y="3361251"/>
            <a:ext cx="1628078" cy="2252546"/>
          </a:xfrm>
          <a:prstGeom prst="rect">
            <a:avLst/>
          </a:prstGeom>
          <a:solidFill>
            <a:srgbClr val="FFFC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AF38D6-282D-4043-AF76-787502D05C18}"/>
              </a:ext>
            </a:extLst>
          </p:cNvPr>
          <p:cNvSpPr/>
          <p:nvPr/>
        </p:nvSpPr>
        <p:spPr>
          <a:xfrm rot="19029921">
            <a:off x="1268412" y="5785377"/>
            <a:ext cx="710665" cy="453483"/>
          </a:xfrm>
          <a:prstGeom prst="rect">
            <a:avLst/>
          </a:prstGeom>
          <a:solidFill>
            <a:srgbClr val="FFFC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a:extLst>
              <a:ext uri="{FF2B5EF4-FFF2-40B4-BE49-F238E27FC236}">
                <a16:creationId xmlns:a16="http://schemas.microsoft.com/office/drawing/2014/main" id="{82C7BEEE-7573-374E-A9BA-C77160CEB2FD}"/>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6" name="Rectangle 15">
            <a:extLst>
              <a:ext uri="{FF2B5EF4-FFF2-40B4-BE49-F238E27FC236}">
                <a16:creationId xmlns:a16="http://schemas.microsoft.com/office/drawing/2014/main" id="{F9CEE28A-F4CF-4343-962E-1C209486EE2C}"/>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Tree>
    <p:extLst>
      <p:ext uri="{BB962C8B-B14F-4D97-AF65-F5344CB8AC3E}">
        <p14:creationId xmlns:p14="http://schemas.microsoft.com/office/powerpoint/2010/main" val="264643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03B27FA-521C-794F-BA64-903ECA8370DA}"/>
              </a:ext>
            </a:extLst>
          </p:cNvPr>
          <p:cNvGraphicFramePr>
            <a:graphicFrameLocks noGrp="1"/>
          </p:cNvGraphicFramePr>
          <p:nvPr>
            <p:extLst>
              <p:ext uri="{D42A27DB-BD31-4B8C-83A1-F6EECF244321}">
                <p14:modId xmlns:p14="http://schemas.microsoft.com/office/powerpoint/2010/main" val="2547401060"/>
              </p:ext>
            </p:extLst>
          </p:nvPr>
        </p:nvGraphicFramePr>
        <p:xfrm>
          <a:off x="0" y="1004499"/>
          <a:ext cx="9144000" cy="572845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665941940"/>
                    </a:ext>
                  </a:extLst>
                </a:gridCol>
                <a:gridCol w="1828800">
                  <a:extLst>
                    <a:ext uri="{9D8B030D-6E8A-4147-A177-3AD203B41FA5}">
                      <a16:colId xmlns:a16="http://schemas.microsoft.com/office/drawing/2014/main" val="4257524003"/>
                    </a:ext>
                  </a:extLst>
                </a:gridCol>
                <a:gridCol w="1828800">
                  <a:extLst>
                    <a:ext uri="{9D8B030D-6E8A-4147-A177-3AD203B41FA5}">
                      <a16:colId xmlns:a16="http://schemas.microsoft.com/office/drawing/2014/main" val="2942494726"/>
                    </a:ext>
                  </a:extLst>
                </a:gridCol>
                <a:gridCol w="1828800">
                  <a:extLst>
                    <a:ext uri="{9D8B030D-6E8A-4147-A177-3AD203B41FA5}">
                      <a16:colId xmlns:a16="http://schemas.microsoft.com/office/drawing/2014/main" val="3362283663"/>
                    </a:ext>
                  </a:extLst>
                </a:gridCol>
                <a:gridCol w="1828800">
                  <a:extLst>
                    <a:ext uri="{9D8B030D-6E8A-4147-A177-3AD203B41FA5}">
                      <a16:colId xmlns:a16="http://schemas.microsoft.com/office/drawing/2014/main" val="2995030922"/>
                    </a:ext>
                  </a:extLst>
                </a:gridCol>
              </a:tblGrid>
              <a:tr h="440650">
                <a:tc>
                  <a:txBody>
                    <a:bodyPr/>
                    <a:lstStyle/>
                    <a:p>
                      <a:pPr algn="ctr"/>
                      <a:r>
                        <a:rPr lang="en-US" sz="1600" dirty="0">
                          <a:solidFill>
                            <a:schemeClr val="bg1"/>
                          </a:solidFill>
                        </a:rPr>
                        <a:t>Extraversion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132DB"/>
                    </a:solidFill>
                  </a:tcPr>
                </a:tc>
                <a:tc>
                  <a:txBody>
                    <a:bodyPr/>
                    <a:lstStyle/>
                    <a:p>
                      <a:pPr algn="ctr"/>
                      <a:r>
                        <a:rPr lang="en-US" sz="1600" dirty="0"/>
                        <a:t>Agreeableness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600" dirty="0">
                          <a:solidFill>
                            <a:schemeClr val="tx1"/>
                          </a:solidFill>
                        </a:rPr>
                        <a:t>Conscientiousness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ctr"/>
                      <a:r>
                        <a:rPr lang="en-US" sz="1600" dirty="0"/>
                        <a:t>Neuroticism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600" dirty="0"/>
                        <a:t>Openness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962176415"/>
                  </a:ext>
                </a:extLst>
              </a:tr>
              <a:tr h="440650">
                <a:tc>
                  <a:txBody>
                    <a:bodyPr/>
                    <a:lstStyle/>
                    <a:p>
                      <a:pPr algn="l" fontAlgn="b"/>
                      <a:r>
                        <a:rPr lang="en-US" sz="1200" b="0" i="0" u="none" strike="noStrike" dirty="0">
                          <a:solidFill>
                            <a:schemeClr val="tx1"/>
                          </a:solidFill>
                          <a:effectLst/>
                          <a:latin typeface="Calibri" panose="020F0502020204030204" pitchFamily="34" charset="0"/>
                        </a:rPr>
                        <a:t> Was outgoing, sociable.</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compassionate, had a soft heart.</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Tended to be lazy.</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relaxed, handled stress well.</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DB3"/>
                    </a:solidFill>
                  </a:tcPr>
                </a:tc>
                <a:tc>
                  <a:txBody>
                    <a:bodyPr/>
                    <a:lstStyle/>
                    <a:p>
                      <a:pPr algn="l" fontAlgn="b"/>
                      <a:r>
                        <a:rPr lang="en-US" sz="1200" b="0" i="0" u="none" strike="noStrike" dirty="0">
                          <a:solidFill>
                            <a:schemeClr val="tx1"/>
                          </a:solidFill>
                          <a:effectLst/>
                          <a:latin typeface="Calibri" panose="020F0502020204030204" pitchFamily="34" charset="0"/>
                        </a:rPr>
                        <a:t>Had little interest in abstract ideas.</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6037999"/>
                  </a:ext>
                </a:extLst>
              </a:tr>
              <a:tr h="440650">
                <a:tc>
                  <a:txBody>
                    <a:bodyPr/>
                    <a:lstStyle/>
                    <a:p>
                      <a:pPr algn="l" fontAlgn="b"/>
                      <a:r>
                        <a:rPr lang="en-US" sz="1200" b="0" i="0" u="none" strike="noStrike" dirty="0">
                          <a:solidFill>
                            <a:schemeClr val="tx1"/>
                          </a:solidFill>
                          <a:effectLst/>
                          <a:latin typeface="Calibri" panose="020F0502020204030204" pitchFamily="34" charset="0"/>
                        </a:rPr>
                        <a:t> Was talkative.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Calibri" panose="020F0502020204030204" pitchFamily="34" charset="0"/>
                        </a:rPr>
                        <a:t>Was polite, courteous to others.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Was reliable, could always be counted 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Worried a lot.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DB3"/>
                    </a:solidFill>
                  </a:tcPr>
                </a:tc>
                <a:tc>
                  <a:txBody>
                    <a:bodyPr/>
                    <a:lstStyle/>
                    <a:p>
                      <a:pPr algn="l" fontAlgn="b"/>
                      <a:r>
                        <a:rPr lang="en-US" sz="1200" b="0" i="0" u="none" strike="noStrike" dirty="0">
                          <a:solidFill>
                            <a:schemeClr val="tx1"/>
                          </a:solidFill>
                          <a:effectLst/>
                          <a:latin typeface="Calibri" panose="020F0502020204030204" pitchFamily="34" charset="0"/>
                        </a:rPr>
                        <a:t>Was complex, a deep thinker.</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082437"/>
                  </a:ext>
                </a:extLst>
              </a:tr>
              <a:tr h="440650">
                <a:tc>
                  <a:txBody>
                    <a:bodyPr/>
                    <a:lstStyle/>
                    <a:p>
                      <a:pPr marL="0" algn="ctr" defTabSz="914400" rtl="0" eaLnBrk="1" fontAlgn="b" latinLnBrk="0" hangingPunct="1"/>
                      <a:r>
                        <a:rPr lang="en-US" sz="1600" b="1" kern="1200" dirty="0">
                          <a:solidFill>
                            <a:schemeClr val="bg1"/>
                          </a:solidFill>
                          <a:latin typeface="+mn-lt"/>
                          <a:ea typeface="+mn-ea"/>
                          <a:cs typeface="+mn-cs"/>
                        </a:rPr>
                        <a:t>Sociability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32DB"/>
                    </a:solidFill>
                  </a:tcPr>
                </a:tc>
                <a:tc>
                  <a:txBody>
                    <a:bodyPr/>
                    <a:lstStyle/>
                    <a:p>
                      <a:pPr marL="0" algn="ctr" defTabSz="914400" rtl="0" eaLnBrk="1" fontAlgn="b" latinLnBrk="0" hangingPunct="1"/>
                      <a:r>
                        <a:rPr lang="en-US" sz="1600" b="1" kern="1200" dirty="0">
                          <a:solidFill>
                            <a:schemeClr val="bg1"/>
                          </a:solidFill>
                          <a:latin typeface="+mn-lt"/>
                          <a:ea typeface="+mn-ea"/>
                          <a:cs typeface="+mn-cs"/>
                        </a:rPr>
                        <a:t>Compassion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600" b="1" dirty="0">
                          <a:solidFill>
                            <a:schemeClr val="tx1"/>
                          </a:solidFill>
                        </a:rPr>
                        <a:t>Responsibility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sz="1600" b="1" dirty="0">
                          <a:solidFill>
                            <a:schemeClr val="bg1"/>
                          </a:solidFill>
                        </a:rPr>
                        <a:t>Anxiety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50"/>
                    </a:solidFill>
                  </a:tcPr>
                </a:tc>
                <a:tc>
                  <a:txBody>
                    <a:bodyPr/>
                    <a:lstStyle/>
                    <a:p>
                      <a:pPr algn="ctr"/>
                      <a:r>
                        <a:rPr lang="en-US" sz="1400" b="1" dirty="0">
                          <a:solidFill>
                            <a:schemeClr val="bg1"/>
                          </a:solidFill>
                        </a:rPr>
                        <a:t>Intellectual Curiosity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278182313"/>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9889113"/>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9309192"/>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4758374"/>
                  </a:ext>
                </a:extLst>
              </a:tr>
              <a:tr h="440650">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942717"/>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8622880"/>
                  </a:ext>
                </a:extLst>
              </a:tr>
              <a:tr h="440650">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3691048"/>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9318488"/>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7962535"/>
                  </a:ext>
                </a:extLst>
              </a:tr>
              <a:tr h="440650">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9650586"/>
                  </a:ext>
                </a:extLst>
              </a:tr>
            </a:tbl>
          </a:graphicData>
        </a:graphic>
      </p:graphicFrame>
      <p:pic>
        <p:nvPicPr>
          <p:cNvPr id="3" name="Picture 2" descr="A close up of text on a white background&#13;&#10;&#13;&#10;Description automatically generated">
            <a:extLst>
              <a:ext uri="{FF2B5EF4-FFF2-40B4-BE49-F238E27FC236}">
                <a16:creationId xmlns:a16="http://schemas.microsoft.com/office/drawing/2014/main" id="{FB9F3D8A-A2D0-014F-B4BD-762842EEBE5E}"/>
              </a:ext>
            </a:extLst>
          </p:cNvPr>
          <p:cNvPicPr>
            <a:picLocks noChangeAspect="1"/>
          </p:cNvPicPr>
          <p:nvPr/>
        </p:nvPicPr>
        <p:blipFill>
          <a:blip r:embed="rId3"/>
          <a:stretch>
            <a:fillRect/>
          </a:stretch>
        </p:blipFill>
        <p:spPr>
          <a:xfrm>
            <a:off x="-1" y="3043441"/>
            <a:ext cx="9144000" cy="3657600"/>
          </a:xfrm>
          <a:prstGeom prst="rect">
            <a:avLst/>
          </a:prstGeom>
        </p:spPr>
      </p:pic>
      <p:cxnSp>
        <p:nvCxnSpPr>
          <p:cNvPr id="5" name="Straight Arrow Connector 4">
            <a:extLst>
              <a:ext uri="{FF2B5EF4-FFF2-40B4-BE49-F238E27FC236}">
                <a16:creationId xmlns:a16="http://schemas.microsoft.com/office/drawing/2014/main" id="{00F2C858-E8E6-F64F-B893-DC77EA46855F}"/>
              </a:ext>
            </a:extLst>
          </p:cNvPr>
          <p:cNvCxnSpPr>
            <a:cxnSpLocks/>
          </p:cNvCxnSpPr>
          <p:nvPr/>
        </p:nvCxnSpPr>
        <p:spPr>
          <a:xfrm flipH="1">
            <a:off x="6032581" y="2809342"/>
            <a:ext cx="330641" cy="170048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CA474F23-E79A-114C-9FAA-5A6ED15DF8A9}"/>
              </a:ext>
            </a:extLst>
          </p:cNvPr>
          <p:cNvSpPr/>
          <p:nvPr/>
        </p:nvSpPr>
        <p:spPr>
          <a:xfrm>
            <a:off x="6757639" y="4944726"/>
            <a:ext cx="423746" cy="41956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Rectangle 11">
            <a:extLst>
              <a:ext uri="{FF2B5EF4-FFF2-40B4-BE49-F238E27FC236}">
                <a16:creationId xmlns:a16="http://schemas.microsoft.com/office/drawing/2014/main" id="{EF8BA5A0-1F4E-C149-8545-ADAB4CB1464F}"/>
              </a:ext>
            </a:extLst>
          </p:cNvPr>
          <p:cNvSpPr/>
          <p:nvPr/>
        </p:nvSpPr>
        <p:spPr>
          <a:xfrm>
            <a:off x="5675970" y="3383554"/>
            <a:ext cx="1628078" cy="2252546"/>
          </a:xfrm>
          <a:prstGeom prst="rect">
            <a:avLst/>
          </a:prstGeom>
          <a:solidFill>
            <a:srgbClr val="FFFC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CC6665-1E61-4944-A54C-8A106B2AFF36}"/>
              </a:ext>
            </a:extLst>
          </p:cNvPr>
          <p:cNvSpPr/>
          <p:nvPr/>
        </p:nvSpPr>
        <p:spPr>
          <a:xfrm rot="19029921">
            <a:off x="5446628" y="5761731"/>
            <a:ext cx="710665" cy="453483"/>
          </a:xfrm>
          <a:prstGeom prst="rect">
            <a:avLst/>
          </a:prstGeom>
          <a:solidFill>
            <a:srgbClr val="FFFC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1E8057D6-0E31-C246-B77B-8520C2730203}"/>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3" name="Rectangle 12">
            <a:extLst>
              <a:ext uri="{FF2B5EF4-FFF2-40B4-BE49-F238E27FC236}">
                <a16:creationId xmlns:a16="http://schemas.microsoft.com/office/drawing/2014/main" id="{850E878A-CBAD-E644-AF5B-DC746A619BE8}"/>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Tree>
    <p:extLst>
      <p:ext uri="{BB962C8B-B14F-4D97-AF65-F5344CB8AC3E}">
        <p14:creationId xmlns:p14="http://schemas.microsoft.com/office/powerpoint/2010/main" val="141723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DF9106C-1FD2-4C4F-B262-9F7A98A5F6BE}"/>
              </a:ext>
            </a:extLst>
          </p:cNvPr>
          <p:cNvGraphicFramePr>
            <a:graphicFrameLocks noGrp="1"/>
          </p:cNvGraphicFramePr>
          <p:nvPr/>
        </p:nvGraphicFramePr>
        <p:xfrm>
          <a:off x="0" y="1004499"/>
          <a:ext cx="9144000" cy="572845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665941940"/>
                    </a:ext>
                  </a:extLst>
                </a:gridCol>
                <a:gridCol w="1828800">
                  <a:extLst>
                    <a:ext uri="{9D8B030D-6E8A-4147-A177-3AD203B41FA5}">
                      <a16:colId xmlns:a16="http://schemas.microsoft.com/office/drawing/2014/main" val="4257524003"/>
                    </a:ext>
                  </a:extLst>
                </a:gridCol>
                <a:gridCol w="1828800">
                  <a:extLst>
                    <a:ext uri="{9D8B030D-6E8A-4147-A177-3AD203B41FA5}">
                      <a16:colId xmlns:a16="http://schemas.microsoft.com/office/drawing/2014/main" val="2942494726"/>
                    </a:ext>
                  </a:extLst>
                </a:gridCol>
                <a:gridCol w="1828800">
                  <a:extLst>
                    <a:ext uri="{9D8B030D-6E8A-4147-A177-3AD203B41FA5}">
                      <a16:colId xmlns:a16="http://schemas.microsoft.com/office/drawing/2014/main" val="3362283663"/>
                    </a:ext>
                  </a:extLst>
                </a:gridCol>
                <a:gridCol w="1828800">
                  <a:extLst>
                    <a:ext uri="{9D8B030D-6E8A-4147-A177-3AD203B41FA5}">
                      <a16:colId xmlns:a16="http://schemas.microsoft.com/office/drawing/2014/main" val="2995030922"/>
                    </a:ext>
                  </a:extLst>
                </a:gridCol>
              </a:tblGrid>
              <a:tr h="440650">
                <a:tc>
                  <a:txBody>
                    <a:bodyPr/>
                    <a:lstStyle/>
                    <a:p>
                      <a:pPr algn="ctr"/>
                      <a:r>
                        <a:rPr lang="en-US" sz="1600" dirty="0">
                          <a:solidFill>
                            <a:schemeClr val="bg1"/>
                          </a:solidFill>
                        </a:rPr>
                        <a:t>Extraversion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132DB"/>
                    </a:solidFill>
                  </a:tcPr>
                </a:tc>
                <a:tc>
                  <a:txBody>
                    <a:bodyPr/>
                    <a:lstStyle/>
                    <a:p>
                      <a:pPr algn="ctr"/>
                      <a:r>
                        <a:rPr lang="en-US" sz="1600" dirty="0"/>
                        <a:t>Agreeableness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1600" dirty="0">
                          <a:solidFill>
                            <a:schemeClr val="tx1"/>
                          </a:solidFill>
                        </a:rPr>
                        <a:t>Conscientiousness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a:txBody>
                    <a:bodyPr/>
                    <a:lstStyle/>
                    <a:p>
                      <a:pPr algn="ctr"/>
                      <a:r>
                        <a:rPr lang="en-US" sz="1600" dirty="0"/>
                        <a:t>Neuroticism</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600" dirty="0"/>
                        <a:t>Openness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962176415"/>
                  </a:ext>
                </a:extLst>
              </a:tr>
              <a:tr h="440650">
                <a:tc>
                  <a:txBody>
                    <a:bodyPr/>
                    <a:lstStyle/>
                    <a:p>
                      <a:pPr algn="l" fontAlgn="b"/>
                      <a:r>
                        <a:rPr lang="en-US" sz="1200" b="0" i="0" u="none" strike="noStrike" dirty="0">
                          <a:solidFill>
                            <a:schemeClr val="tx1"/>
                          </a:solidFill>
                          <a:effectLst/>
                          <a:latin typeface="Calibri" panose="020F0502020204030204" pitchFamily="34" charset="0"/>
                        </a:rPr>
                        <a:t> Was outgoing, sociable.</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compassionate, had a soft heart.</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systematic, liked to keep things in order.</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tense.</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curious about many different things.</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6037999"/>
                  </a:ext>
                </a:extLst>
              </a:tr>
              <a:tr h="440650">
                <a:tc>
                  <a:txBody>
                    <a:bodyPr/>
                    <a:lstStyle/>
                    <a:p>
                      <a:pPr algn="l" fontAlgn="b"/>
                      <a:r>
                        <a:rPr lang="en-US" sz="1200" b="0" i="0" u="none" strike="noStrike" dirty="0">
                          <a:solidFill>
                            <a:schemeClr val="tx1"/>
                          </a:solidFill>
                          <a:effectLst/>
                          <a:latin typeface="Calibri" panose="020F0502020204030204" pitchFamily="34" charset="0"/>
                        </a:rPr>
                        <a:t> Was talkative.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helpful and unselfish with others.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Kept things neat and tidy.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Worried a lot.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complex, a deep thinker.</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082437"/>
                  </a:ext>
                </a:extLst>
              </a:tr>
              <a:tr h="440650">
                <a:tc>
                  <a:txBody>
                    <a:bodyPr/>
                    <a:lstStyle/>
                    <a:p>
                      <a:pPr algn="l" fontAlgn="b"/>
                      <a:r>
                        <a:rPr lang="en-US" sz="1200" b="0" i="0" u="none" strike="noStrike" dirty="0">
                          <a:solidFill>
                            <a:schemeClr val="tx1"/>
                          </a:solidFill>
                          <a:effectLst/>
                          <a:latin typeface="Calibri" panose="020F0502020204030204" pitchFamily="34" charset="0"/>
                        </a:rPr>
                        <a:t> Tended to be quiet.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Felt little sympathy for others.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Tended to be disorganized.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Was relaxed, handled stress well.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Avoided intellectual, philosophical discussions.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8182313"/>
                  </a:ext>
                </a:extLst>
              </a:tr>
              <a:tr h="440650">
                <a:tc>
                  <a:txBody>
                    <a:bodyPr/>
                    <a:lstStyle/>
                    <a:p>
                      <a:pPr algn="l" fontAlgn="b"/>
                      <a:r>
                        <a:rPr lang="en-US" sz="1200" b="0" i="0" u="none" strike="noStrike" dirty="0">
                          <a:solidFill>
                            <a:schemeClr val="tx1"/>
                          </a:solidFill>
                          <a:effectLst/>
                          <a:latin typeface="Calibri" panose="020F0502020204030204" pitchFamily="34" charset="0"/>
                        </a:rPr>
                        <a:t> Was sometimes shy, introverted.</a:t>
                      </a:r>
                    </a:p>
                  </a:txBody>
                  <a:tcPr marL="0" marR="0" marT="0" marB="0" anchor="ctr">
                    <a:lnL w="12700" cmpd="sng">
                      <a:noFill/>
                    </a:lnL>
                    <a:lnR w="12700" cmpd="sng">
                      <a:noFill/>
                    </a:lnR>
                    <a:lnT w="12700" cmpd="sng">
                      <a:noFill/>
                    </a:lnT>
                    <a:lnB w="57150" cap="flat" cmpd="sng" algn="ctr">
                      <a:solidFill>
                        <a:srgbClr val="0132D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cold and uncaring.</a:t>
                      </a:r>
                    </a:p>
                  </a:txBody>
                  <a:tcPr marL="0" marR="0" marT="0" marB="0" anchor="ctr">
                    <a:lnL w="12700" cmpd="sng">
                      <a:noFill/>
                    </a:lnL>
                    <a:lnR w="12700" cmpd="sng">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Left a mess, didn't clean up.</a:t>
                      </a:r>
                    </a:p>
                  </a:txBody>
                  <a:tcPr marL="0" marR="0" marT="0" marB="0" anchor="ctr">
                    <a:lnL w="12700" cmpd="sng">
                      <a:noFill/>
                    </a:lnL>
                    <a:lnR w="12700" cmpd="sng">
                      <a:noFill/>
                    </a:lnR>
                    <a:lnT w="12700" cmpd="sng">
                      <a:noFill/>
                    </a:lnT>
                    <a:lnB w="571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Rarely felt anxious or afraid.</a:t>
                      </a:r>
                    </a:p>
                  </a:txBody>
                  <a:tcPr marL="0" marR="0" marT="0" marB="0" anchor="ctr">
                    <a:lnL w="12700" cmpd="sng">
                      <a:noFill/>
                    </a:lnL>
                    <a:lnR w="12700" cmpd="sng">
                      <a:noFill/>
                    </a:lnR>
                    <a:lnT w="12700" cmpd="sng">
                      <a:noFill/>
                    </a:lnT>
                    <a:lnB w="571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Had little interest in abstract ideas.</a:t>
                      </a:r>
                    </a:p>
                  </a:txBody>
                  <a:tcPr marL="0" marR="0" marT="0" marB="0" anchor="ctr">
                    <a:lnL w="12700" cmpd="sng">
                      <a:noFill/>
                    </a:lnL>
                    <a:lnR w="12700" cmpd="sng">
                      <a:noFill/>
                    </a:lnR>
                    <a:lnT w="12700" cmpd="sng">
                      <a:noFill/>
                    </a:lnT>
                    <a:lnB w="5715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9889113"/>
                  </a:ext>
                </a:extLst>
              </a:tr>
              <a:tr h="440650">
                <a:tc>
                  <a:txBody>
                    <a:bodyPr/>
                    <a:lstStyle/>
                    <a:p>
                      <a:pPr algn="l" fontAlgn="b"/>
                      <a:r>
                        <a:rPr lang="en-US" sz="1200" b="0" i="0" u="none" strike="noStrike">
                          <a:solidFill>
                            <a:schemeClr val="tx1"/>
                          </a:solidFill>
                          <a:effectLst/>
                          <a:latin typeface="Calibri" panose="020F0502020204030204" pitchFamily="34" charset="0"/>
                        </a:rPr>
                        <a:t> Had an assertive personality.</a:t>
                      </a:r>
                    </a:p>
                  </a:txBody>
                  <a:tcPr marL="0" marR="0" marT="0" marB="0" anchor="ctr">
                    <a:lnL w="12700" cmpd="sng">
                      <a:noFill/>
                    </a:lnL>
                    <a:lnR w="12700" cmpd="sng">
                      <a:noFill/>
                    </a:lnR>
                    <a:lnT w="57150" cap="flat" cmpd="sng" algn="ctr">
                      <a:solidFill>
                        <a:srgbClr val="0132D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Was respectful, treated others with respect.</a:t>
                      </a:r>
                    </a:p>
                  </a:txBody>
                  <a:tcPr marL="0" marR="0" marT="0" marB="0" anchor="ctr">
                    <a:lnL w="12700" cmpd="sng">
                      <a:noFill/>
                    </a:lnL>
                    <a:lnR w="12700" cmpd="sng">
                      <a:noFill/>
                    </a:lnR>
                    <a:lnT w="571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Was efficient, got things done.</a:t>
                      </a:r>
                    </a:p>
                  </a:txBody>
                  <a:tcPr marL="0" marR="0" marT="0" marB="0" anchor="ctr">
                    <a:lnL w="12700" cmpd="sng">
                      <a:noFill/>
                    </a:lnL>
                    <a:lnR w="12700" cmpd="sng">
                      <a:noFill/>
                    </a:lnR>
                    <a:lnT w="5715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Often felt sad.</a:t>
                      </a:r>
                    </a:p>
                  </a:txBody>
                  <a:tcPr marL="0" marR="0" marT="0" marB="0" anchor="ctr">
                    <a:lnL w="12700" cmpd="sng">
                      <a:noFill/>
                    </a:lnL>
                    <a:lnR w="12700" cmpd="sng">
                      <a:noFill/>
                    </a:lnR>
                    <a:lnT w="5715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fascinated by art, music, or literature.</a:t>
                      </a:r>
                    </a:p>
                  </a:txBody>
                  <a:tcPr marL="0" marR="0" marT="0" marB="0" anchor="ctr">
                    <a:lnL w="12700" cmpd="sng">
                      <a:noFill/>
                    </a:lnL>
                    <a:lnR w="12700" cmpd="sng">
                      <a:noFill/>
                    </a:lnR>
                    <a:lnT w="57150" cap="flat" cmpd="sng" algn="ctr">
                      <a:solidFill>
                        <a:srgbClr val="7030A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9309192"/>
                  </a:ext>
                </a:extLst>
              </a:tr>
              <a:tr h="440650">
                <a:tc>
                  <a:txBody>
                    <a:bodyPr/>
                    <a:lstStyle/>
                    <a:p>
                      <a:pPr algn="l" fontAlgn="b"/>
                      <a:r>
                        <a:rPr lang="en-US" sz="1200" b="0" i="0" u="none" strike="noStrike">
                          <a:solidFill>
                            <a:schemeClr val="tx1"/>
                          </a:solidFill>
                          <a:effectLst/>
                          <a:latin typeface="Calibri" panose="020F0502020204030204" pitchFamily="34" charset="0"/>
                        </a:rPr>
                        <a:t> Was dominant, acted as a leader.</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Was polite, courteous to others.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Was persistent, worked until the task was finished.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Tended to feel depressed, blue.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Valued art and beauty.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4758374"/>
                  </a:ext>
                </a:extLst>
              </a:tr>
              <a:tr h="440650">
                <a:tc>
                  <a:txBody>
                    <a:bodyPr/>
                    <a:lstStyle/>
                    <a:p>
                      <a:pPr algn="l" fontAlgn="b"/>
                      <a:r>
                        <a:rPr lang="en-US" sz="1200" b="0" i="0" u="none" strike="noStrike">
                          <a:solidFill>
                            <a:schemeClr val="tx1"/>
                          </a:solidFill>
                          <a:effectLst/>
                          <a:latin typeface="Calibri" panose="020F0502020204030204" pitchFamily="34" charset="0"/>
                        </a:rPr>
                        <a:t> Found it hard to influence people.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Started arguments with others.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Tended to be lazy.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Stayed optimistic after experiencing a setback.</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Had few artistic interests.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942717"/>
                  </a:ext>
                </a:extLst>
              </a:tr>
              <a:tr h="440650">
                <a:tc>
                  <a:txBody>
                    <a:bodyPr/>
                    <a:lstStyle/>
                    <a:p>
                      <a:pPr algn="l" fontAlgn="b"/>
                      <a:r>
                        <a:rPr lang="en-US" sz="1200" b="0" i="0" u="none" strike="noStrike" dirty="0">
                          <a:solidFill>
                            <a:schemeClr val="tx1"/>
                          </a:solidFill>
                          <a:effectLst/>
                          <a:latin typeface="Calibri" panose="020F0502020204030204" pitchFamily="34" charset="0"/>
                        </a:rPr>
                        <a:t> Preferred to have others take charge.</a:t>
                      </a:r>
                    </a:p>
                  </a:txBody>
                  <a:tcPr marL="0" marR="0" marT="0" marB="0" anchor="ctr">
                    <a:lnL w="12700" cmpd="sng">
                      <a:noFill/>
                    </a:lnL>
                    <a:lnR w="12700" cmpd="sng">
                      <a:noFill/>
                    </a:lnR>
                    <a:lnT w="12700" cmpd="sng">
                      <a:noFill/>
                    </a:lnT>
                    <a:lnB w="57150" cap="flat" cmpd="sng" algn="ctr">
                      <a:solidFill>
                        <a:srgbClr val="0132D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sometimes rude to others.</a:t>
                      </a:r>
                    </a:p>
                  </a:txBody>
                  <a:tcPr marL="0" marR="0" marT="0" marB="0" anchor="ctr">
                    <a:lnL w="12700" cmpd="sng">
                      <a:noFill/>
                    </a:lnL>
                    <a:lnR w="12700" cmpd="sng">
                      <a:noFill/>
                    </a:lnR>
                    <a:lnT w="12700" cmpd="sng">
                      <a:noFill/>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Had difficulty getting started on tasks.</a:t>
                      </a:r>
                    </a:p>
                  </a:txBody>
                  <a:tcPr marL="0" marR="0" marT="0" marB="0" anchor="ctr">
                    <a:lnL w="12700" cmpd="sng">
                      <a:noFill/>
                    </a:lnL>
                    <a:lnR w="12700" cmpd="sng">
                      <a:noFill/>
                    </a:lnR>
                    <a:lnT w="12700" cmpd="sng">
                      <a:noFill/>
                    </a:lnT>
                    <a:lnB w="571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Felt secure, comfortable with self.</a:t>
                      </a:r>
                    </a:p>
                  </a:txBody>
                  <a:tcPr marL="0" marR="0" marT="0" marB="0" anchor="ctr">
                    <a:lnL w="12700" cmpd="sng">
                      <a:noFill/>
                    </a:lnL>
                    <a:lnR w="12700" cmpd="sng">
                      <a:noFill/>
                    </a:lnR>
                    <a:lnT w="12700" cmpd="sng">
                      <a:noFill/>
                    </a:lnT>
                    <a:lnB w="571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Thought poetry and plays were boring.</a:t>
                      </a:r>
                    </a:p>
                  </a:txBody>
                  <a:tcPr marL="0" marR="0" marT="0" marB="0" anchor="ctr">
                    <a:lnL w="12700" cmpd="sng">
                      <a:noFill/>
                    </a:lnL>
                    <a:lnR w="12700" cmpd="sng">
                      <a:noFill/>
                    </a:lnR>
                    <a:lnT w="12700" cmpd="sng">
                      <a:noFill/>
                    </a:lnT>
                    <a:lnB w="57150" cap="flat" cmpd="sng" algn="ctr">
                      <a:solidFill>
                        <a:srgbClr val="7030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8622880"/>
                  </a:ext>
                </a:extLst>
              </a:tr>
              <a:tr h="440650">
                <a:tc>
                  <a:txBody>
                    <a:bodyPr/>
                    <a:lstStyle/>
                    <a:p>
                      <a:pPr algn="l" fontAlgn="b"/>
                      <a:r>
                        <a:rPr lang="en-US" sz="1200" b="0" i="0" u="none" strike="noStrike">
                          <a:solidFill>
                            <a:schemeClr val="tx1"/>
                          </a:solidFill>
                          <a:effectLst/>
                          <a:latin typeface="Calibri" panose="020F0502020204030204" pitchFamily="34" charset="0"/>
                        </a:rPr>
                        <a:t> Was full of energy.</a:t>
                      </a:r>
                    </a:p>
                  </a:txBody>
                  <a:tcPr marL="0" marR="0" marT="0" marB="0" anchor="ctr">
                    <a:lnL w="12700" cmpd="sng">
                      <a:noFill/>
                    </a:lnL>
                    <a:lnR w="12700" cmpd="sng">
                      <a:noFill/>
                    </a:lnR>
                    <a:lnT w="57150" cap="flat" cmpd="sng" algn="ctr">
                      <a:solidFill>
                        <a:srgbClr val="0132D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Had a forgiving nature.</a:t>
                      </a:r>
                    </a:p>
                  </a:txBody>
                  <a:tcPr marL="0" marR="0" marT="0" marB="0" anchor="ctr">
                    <a:lnL w="12700" cmpd="sng">
                      <a:noFill/>
                    </a:lnL>
                    <a:lnR w="12700" cmpd="sng">
                      <a:noFill/>
                    </a:lnR>
                    <a:lnT w="571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dependable, steady.</a:t>
                      </a:r>
                    </a:p>
                  </a:txBody>
                  <a:tcPr marL="0" marR="0" marT="0" marB="0" anchor="ctr">
                    <a:lnL w="12700" cmpd="sng">
                      <a:noFill/>
                    </a:lnL>
                    <a:lnR w="12700" cmpd="sng">
                      <a:noFill/>
                    </a:lnR>
                    <a:lnT w="5715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Was moody, had up and down mood swings.</a:t>
                      </a:r>
                    </a:p>
                  </a:txBody>
                  <a:tcPr marL="0" marR="0" marT="0" marB="0" anchor="ctr">
                    <a:lnL w="12700" cmpd="sng">
                      <a:noFill/>
                    </a:lnL>
                    <a:lnR w="12700" cmpd="sng">
                      <a:noFill/>
                    </a:lnR>
                    <a:lnT w="5715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inventive, found clever ways to do things.</a:t>
                      </a:r>
                    </a:p>
                  </a:txBody>
                  <a:tcPr marL="0" marR="0" marT="0" marB="0" anchor="ctr">
                    <a:lnL w="12700" cmpd="sng">
                      <a:noFill/>
                    </a:lnL>
                    <a:lnR w="12700" cmpd="sng">
                      <a:noFill/>
                    </a:lnR>
                    <a:lnT w="57150" cap="flat" cmpd="sng" algn="ctr">
                      <a:solidFill>
                        <a:srgbClr val="7030A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3691048"/>
                  </a:ext>
                </a:extLst>
              </a:tr>
              <a:tr h="440650">
                <a:tc>
                  <a:txBody>
                    <a:bodyPr/>
                    <a:lstStyle/>
                    <a:p>
                      <a:pPr algn="l" fontAlgn="b"/>
                      <a:r>
                        <a:rPr lang="en-US" sz="1200" b="0" i="0" u="none" strike="noStrike">
                          <a:solidFill>
                            <a:schemeClr val="tx1"/>
                          </a:solidFill>
                          <a:effectLst/>
                          <a:latin typeface="Calibri" panose="020F0502020204030204" pitchFamily="34" charset="0"/>
                        </a:rPr>
                        <a:t> Showed a lot of enthusiasm.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Assumed the best about people.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reliable, could always be counted 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temperamental, got emotional easily.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original, came up with new ideas.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9318488"/>
                  </a:ext>
                </a:extLst>
              </a:tr>
              <a:tr h="440650">
                <a:tc>
                  <a:txBody>
                    <a:bodyPr/>
                    <a:lstStyle/>
                    <a:p>
                      <a:pPr algn="l" fontAlgn="b"/>
                      <a:r>
                        <a:rPr lang="en-US" sz="1200" b="0" i="0" u="none" strike="noStrike">
                          <a:solidFill>
                            <a:schemeClr val="tx1"/>
                          </a:solidFill>
                          <a:effectLst/>
                          <a:latin typeface="Calibri" panose="020F0502020204030204" pitchFamily="34" charset="0"/>
                        </a:rPr>
                        <a:t> Rarely felt excited or eager.</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Tended to find fault with others.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Was somewhat careless.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a:solidFill>
                            <a:schemeClr val="tx1"/>
                          </a:solidFill>
                          <a:effectLst/>
                          <a:latin typeface="Calibri" panose="020F0502020204030204" pitchFamily="34" charset="0"/>
                        </a:rPr>
                        <a:t> Was emotionally stable, not easily upset.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Had little creativity.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7962535"/>
                  </a:ext>
                </a:extLst>
              </a:tr>
              <a:tr h="440650">
                <a:tc>
                  <a:txBody>
                    <a:bodyPr/>
                    <a:lstStyle/>
                    <a:p>
                      <a:pPr algn="l" fontAlgn="b"/>
                      <a:r>
                        <a:rPr lang="en-US" sz="1200" b="0" i="0" u="none" strike="noStrike" dirty="0">
                          <a:solidFill>
                            <a:schemeClr val="tx1"/>
                          </a:solidFill>
                          <a:effectLst/>
                          <a:latin typeface="Calibri" panose="020F0502020204030204" pitchFamily="34" charset="0"/>
                        </a:rPr>
                        <a:t> Was less active than other people.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Was suspicious of others’ intentions.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Sometimes behaved irresponsibly.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Kept their emotions under control.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i="0" u="none" strike="noStrike" dirty="0">
                          <a:solidFill>
                            <a:schemeClr val="tx1"/>
                          </a:solidFill>
                          <a:effectLst/>
                          <a:latin typeface="Calibri" panose="020F0502020204030204" pitchFamily="34" charset="0"/>
                        </a:rPr>
                        <a:t> Had difficulty imagining things.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9650586"/>
                  </a:ext>
                </a:extLst>
              </a:tr>
            </a:tbl>
          </a:graphicData>
        </a:graphic>
      </p:graphicFrame>
      <p:graphicFrame>
        <p:nvGraphicFramePr>
          <p:cNvPr id="4" name="Table 3">
            <a:extLst>
              <a:ext uri="{FF2B5EF4-FFF2-40B4-BE49-F238E27FC236}">
                <a16:creationId xmlns:a16="http://schemas.microsoft.com/office/drawing/2014/main" id="{8FE606D6-40DA-BD41-9F4E-A83AF8B13B38}"/>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9B2FCA3C-2467-DE45-80AD-3A5DC6AA657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Tree>
    <p:extLst>
      <p:ext uri="{BB962C8B-B14F-4D97-AF65-F5344CB8AC3E}">
        <p14:creationId xmlns:p14="http://schemas.microsoft.com/office/powerpoint/2010/main" val="1720544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Tree>
    <p:extLst>
      <p:ext uri="{BB962C8B-B14F-4D97-AF65-F5344CB8AC3E}">
        <p14:creationId xmlns:p14="http://schemas.microsoft.com/office/powerpoint/2010/main" val="2317192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0" name="Rectangle 9">
            <a:extLst>
              <a:ext uri="{FF2B5EF4-FFF2-40B4-BE49-F238E27FC236}">
                <a16:creationId xmlns:a16="http://schemas.microsoft.com/office/drawing/2014/main" id="{743C0CF9-46E6-394E-B961-5AA0BC18B7D8}"/>
              </a:ext>
            </a:extLst>
          </p:cNvPr>
          <p:cNvSpPr/>
          <p:nvPr/>
        </p:nvSpPr>
        <p:spPr>
          <a:xfrm>
            <a:off x="6543675" y="15350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Tree>
    <p:extLst>
      <p:ext uri="{BB962C8B-B14F-4D97-AF65-F5344CB8AC3E}">
        <p14:creationId xmlns:p14="http://schemas.microsoft.com/office/powerpoint/2010/main" val="3920996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32B15B1-57F2-794E-9E70-76A8A2773DE3}"/>
              </a:ext>
            </a:extLst>
          </p:cNvPr>
          <p:cNvSpPr/>
          <p:nvPr/>
        </p:nvSpPr>
        <p:spPr>
          <a:xfrm>
            <a:off x="422100" y="51199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Reflective</a:t>
            </a:r>
          </a:p>
        </p:txBody>
      </p:sp>
      <p:sp>
        <p:nvSpPr>
          <p:cNvPr id="41" name="Rectangle 40">
            <a:extLst>
              <a:ext uri="{FF2B5EF4-FFF2-40B4-BE49-F238E27FC236}">
                <a16:creationId xmlns:a16="http://schemas.microsoft.com/office/drawing/2014/main" id="{7D455F89-648E-C84A-824F-F6730D0F6BB0}"/>
              </a:ext>
            </a:extLst>
          </p:cNvPr>
          <p:cNvSpPr/>
          <p:nvPr/>
        </p:nvSpPr>
        <p:spPr>
          <a:xfrm>
            <a:off x="2260873" y="6279334"/>
            <a:ext cx="6883127" cy="578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ysClr val="windowText" lastClr="000000"/>
                </a:solidFill>
              </a:rPr>
              <a:t>Borsboom, </a:t>
            </a:r>
            <a:r>
              <a:rPr lang="en-US" sz="1400" b="1" dirty="0" err="1">
                <a:solidFill>
                  <a:sysClr val="windowText" lastClr="000000"/>
                </a:solidFill>
              </a:rPr>
              <a:t>Melenberg</a:t>
            </a:r>
            <a:r>
              <a:rPr lang="en-US" sz="1400" b="1" dirty="0">
                <a:solidFill>
                  <a:sysClr val="windowText" lastClr="000000"/>
                </a:solidFill>
              </a:rPr>
              <a:t>, &amp; Van Heerden, 2003; Molenaar, 2004; </a:t>
            </a:r>
            <a:r>
              <a:rPr lang="en-US" sz="1400" b="1" dirty="0" err="1">
                <a:solidFill>
                  <a:sysClr val="windowText" lastClr="000000"/>
                </a:solidFill>
              </a:rPr>
              <a:t>Schmittman</a:t>
            </a:r>
            <a:r>
              <a:rPr lang="en-US" sz="1400" b="1" dirty="0">
                <a:solidFill>
                  <a:sysClr val="windowText" lastClr="000000"/>
                </a:solidFill>
              </a:rPr>
              <a:t> et al., 2013 </a:t>
            </a:r>
          </a:p>
        </p:txBody>
      </p:sp>
      <p:sp>
        <p:nvSpPr>
          <p:cNvPr id="15" name="Oval 14">
            <a:extLst>
              <a:ext uri="{FF2B5EF4-FFF2-40B4-BE49-F238E27FC236}">
                <a16:creationId xmlns:a16="http://schemas.microsoft.com/office/drawing/2014/main" id="{A1414228-740C-8F41-AA15-0527F416C392}"/>
              </a:ext>
            </a:extLst>
          </p:cNvPr>
          <p:cNvSpPr/>
          <p:nvPr/>
        </p:nvSpPr>
        <p:spPr>
          <a:xfrm>
            <a:off x="621585" y="1632358"/>
            <a:ext cx="640080" cy="640080"/>
          </a:xfrm>
          <a:prstGeom prst="ellipse">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16" name="Oval 15">
            <a:extLst>
              <a:ext uri="{FF2B5EF4-FFF2-40B4-BE49-F238E27FC236}">
                <a16:creationId xmlns:a16="http://schemas.microsoft.com/office/drawing/2014/main" id="{1E90EA65-5313-CB49-BD59-F4BBEFE74D8A}"/>
              </a:ext>
            </a:extLst>
          </p:cNvPr>
          <p:cNvSpPr/>
          <p:nvPr/>
        </p:nvSpPr>
        <p:spPr>
          <a:xfrm>
            <a:off x="2761959" y="1632358"/>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17" name="Oval 16">
            <a:extLst>
              <a:ext uri="{FF2B5EF4-FFF2-40B4-BE49-F238E27FC236}">
                <a16:creationId xmlns:a16="http://schemas.microsoft.com/office/drawing/2014/main" id="{D83605E8-57A9-2644-80E4-9B9242572375}"/>
              </a:ext>
            </a:extLst>
          </p:cNvPr>
          <p:cNvSpPr/>
          <p:nvPr/>
        </p:nvSpPr>
        <p:spPr>
          <a:xfrm>
            <a:off x="2048501" y="1632358"/>
            <a:ext cx="640080" cy="64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8" name="Oval 17">
            <a:extLst>
              <a:ext uri="{FF2B5EF4-FFF2-40B4-BE49-F238E27FC236}">
                <a16:creationId xmlns:a16="http://schemas.microsoft.com/office/drawing/2014/main" id="{48CDD7A0-CBCC-9D4A-BBE9-D8B0F9408917}"/>
              </a:ext>
            </a:extLst>
          </p:cNvPr>
          <p:cNvSpPr/>
          <p:nvPr/>
        </p:nvSpPr>
        <p:spPr>
          <a:xfrm>
            <a:off x="1335043" y="1632358"/>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9" name="Oval 18">
            <a:extLst>
              <a:ext uri="{FF2B5EF4-FFF2-40B4-BE49-F238E27FC236}">
                <a16:creationId xmlns:a16="http://schemas.microsoft.com/office/drawing/2014/main" id="{174E8B50-F86A-4049-B58A-B1213BE482FF}"/>
              </a:ext>
            </a:extLst>
          </p:cNvPr>
          <p:cNvSpPr/>
          <p:nvPr/>
        </p:nvSpPr>
        <p:spPr>
          <a:xfrm>
            <a:off x="3475416" y="1632358"/>
            <a:ext cx="640080" cy="6400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cxnSp>
        <p:nvCxnSpPr>
          <p:cNvPr id="20" name="Straight Arrow Connector 19">
            <a:extLst>
              <a:ext uri="{FF2B5EF4-FFF2-40B4-BE49-F238E27FC236}">
                <a16:creationId xmlns:a16="http://schemas.microsoft.com/office/drawing/2014/main" id="{FFF455F8-B3D6-9F4C-88DD-3A164C63A4BF}"/>
              </a:ext>
            </a:extLst>
          </p:cNvPr>
          <p:cNvCxnSpPr/>
          <p:nvPr/>
        </p:nvCxnSpPr>
        <p:spPr>
          <a:xfrm flipH="1">
            <a:off x="621585" y="2272438"/>
            <a:ext cx="320040"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E5DF93-49BD-DB4B-9F49-A4BB3132C710}"/>
              </a:ext>
            </a:extLst>
          </p:cNvPr>
          <p:cNvCxnSpPr>
            <a:cxnSpLocks/>
          </p:cNvCxnSpPr>
          <p:nvPr/>
        </p:nvCxnSpPr>
        <p:spPr>
          <a:xfrm>
            <a:off x="941625" y="2272438"/>
            <a:ext cx="122251"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EFC38B8-D14A-0848-92BD-B7AACBE9281F}"/>
              </a:ext>
            </a:extLst>
          </p:cNvPr>
          <p:cNvSpPr/>
          <p:nvPr/>
        </p:nvSpPr>
        <p:spPr>
          <a:xfrm>
            <a:off x="49345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548DA30-1F08-8644-B66C-0EDBC9EEB64A}"/>
              </a:ext>
            </a:extLst>
          </p:cNvPr>
          <p:cNvSpPr/>
          <p:nvPr/>
        </p:nvSpPr>
        <p:spPr>
          <a:xfrm>
            <a:off x="291526"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1</a:t>
            </a:r>
            <a:endParaRPr lang="en-US" sz="1200" b="1" dirty="0">
              <a:solidFill>
                <a:schemeClr val="tx1"/>
              </a:solidFill>
            </a:endParaRPr>
          </a:p>
        </p:txBody>
      </p:sp>
      <p:sp>
        <p:nvSpPr>
          <p:cNvPr id="24" name="Rectangle 23">
            <a:extLst>
              <a:ext uri="{FF2B5EF4-FFF2-40B4-BE49-F238E27FC236}">
                <a16:creationId xmlns:a16="http://schemas.microsoft.com/office/drawing/2014/main" id="{5868FA63-8242-9D44-9FB1-D76DA2B4B67D}"/>
              </a:ext>
            </a:extLst>
          </p:cNvPr>
          <p:cNvSpPr/>
          <p:nvPr/>
        </p:nvSpPr>
        <p:spPr>
          <a:xfrm>
            <a:off x="74057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3712A38-764B-6740-8DE3-4B3DC07E8234}"/>
              </a:ext>
            </a:extLst>
          </p:cNvPr>
          <p:cNvSpPr/>
          <p:nvPr/>
        </p:nvSpPr>
        <p:spPr>
          <a:xfrm>
            <a:off x="98770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4F79774-640E-C841-A5D1-B4F6DBC59A67}"/>
              </a:ext>
            </a:extLst>
          </p:cNvPr>
          <p:cNvSpPr/>
          <p:nvPr/>
        </p:nvSpPr>
        <p:spPr>
          <a:xfrm>
            <a:off x="148194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37DFC13-CFED-2E47-A7B2-DEE6C1012104}"/>
              </a:ext>
            </a:extLst>
          </p:cNvPr>
          <p:cNvSpPr/>
          <p:nvPr/>
        </p:nvSpPr>
        <p:spPr>
          <a:xfrm>
            <a:off x="197618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1D838D4-E737-344A-A328-B76812BCE13C}"/>
              </a:ext>
            </a:extLst>
          </p:cNvPr>
          <p:cNvSpPr/>
          <p:nvPr/>
        </p:nvSpPr>
        <p:spPr>
          <a:xfrm>
            <a:off x="247043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992EC0A1-2B70-9A42-B756-1ADD49DCB5B5}"/>
              </a:ext>
            </a:extLst>
          </p:cNvPr>
          <p:cNvSpPr/>
          <p:nvPr/>
        </p:nvSpPr>
        <p:spPr>
          <a:xfrm>
            <a:off x="123482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9C3DF59A-FEE4-874C-A5FC-6EBFF2740690}"/>
              </a:ext>
            </a:extLst>
          </p:cNvPr>
          <p:cNvSpPr/>
          <p:nvPr/>
        </p:nvSpPr>
        <p:spPr>
          <a:xfrm>
            <a:off x="172906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3AF9FF6-9F8A-714A-84E9-610570754B04}"/>
              </a:ext>
            </a:extLst>
          </p:cNvPr>
          <p:cNvSpPr/>
          <p:nvPr/>
        </p:nvSpPr>
        <p:spPr>
          <a:xfrm>
            <a:off x="222331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856661E-EDE8-3C43-9511-3EC0BE722E41}"/>
              </a:ext>
            </a:extLst>
          </p:cNvPr>
          <p:cNvSpPr/>
          <p:nvPr/>
        </p:nvSpPr>
        <p:spPr>
          <a:xfrm>
            <a:off x="271755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A083F0D4-12D6-4942-B9D8-84D54D2E5B42}"/>
              </a:ext>
            </a:extLst>
          </p:cNvPr>
          <p:cNvSpPr/>
          <p:nvPr/>
        </p:nvSpPr>
        <p:spPr>
          <a:xfrm>
            <a:off x="296467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38CC364-C6F5-1745-8B6B-6BE0B9F179F1}"/>
              </a:ext>
            </a:extLst>
          </p:cNvPr>
          <p:cNvSpPr/>
          <p:nvPr/>
        </p:nvSpPr>
        <p:spPr>
          <a:xfrm>
            <a:off x="321179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0645069-DC05-4746-AA84-8ACEC2F3891B}"/>
              </a:ext>
            </a:extLst>
          </p:cNvPr>
          <p:cNvSpPr/>
          <p:nvPr/>
        </p:nvSpPr>
        <p:spPr>
          <a:xfrm>
            <a:off x="345892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C05DED15-BDE4-4C4D-9ECD-5F55BF15DF7B}"/>
              </a:ext>
            </a:extLst>
          </p:cNvPr>
          <p:cNvSpPr/>
          <p:nvPr/>
        </p:nvSpPr>
        <p:spPr>
          <a:xfrm>
            <a:off x="370604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76FAAE4-D082-7642-951C-31A7B78D3EC4}"/>
              </a:ext>
            </a:extLst>
          </p:cNvPr>
          <p:cNvSpPr/>
          <p:nvPr/>
        </p:nvSpPr>
        <p:spPr>
          <a:xfrm>
            <a:off x="395316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6CC04CB6-9141-F44D-A294-796B439763E7}"/>
              </a:ext>
            </a:extLst>
          </p:cNvPr>
          <p:cNvSpPr/>
          <p:nvPr/>
        </p:nvSpPr>
        <p:spPr>
          <a:xfrm>
            <a:off x="54563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2</a:t>
            </a:r>
            <a:endParaRPr lang="en-US" sz="1200" b="1" dirty="0">
              <a:solidFill>
                <a:schemeClr val="tx1"/>
              </a:solidFill>
            </a:endParaRPr>
          </a:p>
        </p:txBody>
      </p:sp>
      <p:sp>
        <p:nvSpPr>
          <p:cNvPr id="52" name="Rectangle 51">
            <a:extLst>
              <a:ext uri="{FF2B5EF4-FFF2-40B4-BE49-F238E27FC236}">
                <a16:creationId xmlns:a16="http://schemas.microsoft.com/office/drawing/2014/main" id="{1695C027-B83A-3143-8E09-F62BD2D0BE71}"/>
              </a:ext>
            </a:extLst>
          </p:cNvPr>
          <p:cNvSpPr/>
          <p:nvPr/>
        </p:nvSpPr>
        <p:spPr>
          <a:xfrm>
            <a:off x="792534"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3</a:t>
            </a:r>
            <a:endParaRPr lang="en-US" sz="1200" b="1" dirty="0">
              <a:solidFill>
                <a:schemeClr val="tx1"/>
              </a:solidFill>
            </a:endParaRPr>
          </a:p>
        </p:txBody>
      </p:sp>
      <p:sp>
        <p:nvSpPr>
          <p:cNvPr id="53" name="Rectangle 52">
            <a:extLst>
              <a:ext uri="{FF2B5EF4-FFF2-40B4-BE49-F238E27FC236}">
                <a16:creationId xmlns:a16="http://schemas.microsoft.com/office/drawing/2014/main" id="{0D6DCE7B-926D-6843-AF85-702FBACFF758}"/>
              </a:ext>
            </a:extLst>
          </p:cNvPr>
          <p:cNvSpPr/>
          <p:nvPr/>
        </p:nvSpPr>
        <p:spPr>
          <a:xfrm>
            <a:off x="102391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1</a:t>
            </a:r>
            <a:endParaRPr lang="en-US" sz="1200" b="1" dirty="0">
              <a:solidFill>
                <a:schemeClr val="tx1"/>
              </a:solidFill>
            </a:endParaRPr>
          </a:p>
        </p:txBody>
      </p:sp>
      <p:sp>
        <p:nvSpPr>
          <p:cNvPr id="54" name="Rectangle 53">
            <a:extLst>
              <a:ext uri="{FF2B5EF4-FFF2-40B4-BE49-F238E27FC236}">
                <a16:creationId xmlns:a16="http://schemas.microsoft.com/office/drawing/2014/main" id="{1E905485-DA46-DE44-81EC-967A8C258E2F}"/>
              </a:ext>
            </a:extLst>
          </p:cNvPr>
          <p:cNvSpPr/>
          <p:nvPr/>
        </p:nvSpPr>
        <p:spPr>
          <a:xfrm>
            <a:off x="1278024"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2</a:t>
            </a:r>
            <a:endParaRPr lang="en-US" sz="1200" b="1" dirty="0">
              <a:solidFill>
                <a:schemeClr val="tx1"/>
              </a:solidFill>
            </a:endParaRPr>
          </a:p>
        </p:txBody>
      </p:sp>
      <p:sp>
        <p:nvSpPr>
          <p:cNvPr id="55" name="Rectangle 54">
            <a:extLst>
              <a:ext uri="{FF2B5EF4-FFF2-40B4-BE49-F238E27FC236}">
                <a16:creationId xmlns:a16="http://schemas.microsoft.com/office/drawing/2014/main" id="{9EF6D472-CE1A-FC42-8D5E-55A3E79A6575}"/>
              </a:ext>
            </a:extLst>
          </p:cNvPr>
          <p:cNvSpPr/>
          <p:nvPr/>
        </p:nvSpPr>
        <p:spPr>
          <a:xfrm>
            <a:off x="1524923"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3</a:t>
            </a:r>
            <a:endParaRPr lang="en-US" sz="1200" b="1" dirty="0">
              <a:solidFill>
                <a:schemeClr val="tx1"/>
              </a:solidFill>
            </a:endParaRPr>
          </a:p>
        </p:txBody>
      </p:sp>
      <p:sp>
        <p:nvSpPr>
          <p:cNvPr id="56" name="Rectangle 55">
            <a:extLst>
              <a:ext uri="{FF2B5EF4-FFF2-40B4-BE49-F238E27FC236}">
                <a16:creationId xmlns:a16="http://schemas.microsoft.com/office/drawing/2014/main" id="{B43CCBA2-0AF0-F54D-B52D-14456E55F557}"/>
              </a:ext>
            </a:extLst>
          </p:cNvPr>
          <p:cNvSpPr/>
          <p:nvPr/>
        </p:nvSpPr>
        <p:spPr>
          <a:xfrm>
            <a:off x="1772427"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1</a:t>
            </a:r>
            <a:endParaRPr lang="en-US" sz="1200" b="1" dirty="0">
              <a:solidFill>
                <a:schemeClr val="tx1"/>
              </a:solidFill>
            </a:endParaRPr>
          </a:p>
        </p:txBody>
      </p:sp>
      <p:sp>
        <p:nvSpPr>
          <p:cNvPr id="57" name="Rectangle 56">
            <a:extLst>
              <a:ext uri="{FF2B5EF4-FFF2-40B4-BE49-F238E27FC236}">
                <a16:creationId xmlns:a16="http://schemas.microsoft.com/office/drawing/2014/main" id="{A6571CE1-6697-234D-8E60-ECD8F51C3E8A}"/>
              </a:ext>
            </a:extLst>
          </p:cNvPr>
          <p:cNvSpPr/>
          <p:nvPr/>
        </p:nvSpPr>
        <p:spPr>
          <a:xfrm>
            <a:off x="2026536"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2</a:t>
            </a:r>
            <a:endParaRPr lang="en-US" sz="1200" b="1" dirty="0">
              <a:solidFill>
                <a:schemeClr val="tx1"/>
              </a:solidFill>
            </a:endParaRPr>
          </a:p>
        </p:txBody>
      </p:sp>
      <p:sp>
        <p:nvSpPr>
          <p:cNvPr id="58" name="Rectangle 57">
            <a:extLst>
              <a:ext uri="{FF2B5EF4-FFF2-40B4-BE49-F238E27FC236}">
                <a16:creationId xmlns:a16="http://schemas.microsoft.com/office/drawing/2014/main" id="{F097D156-08A9-AD4C-BFDA-4C2204F81DE6}"/>
              </a:ext>
            </a:extLst>
          </p:cNvPr>
          <p:cNvSpPr/>
          <p:nvPr/>
        </p:nvSpPr>
        <p:spPr>
          <a:xfrm>
            <a:off x="227343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3</a:t>
            </a:r>
            <a:endParaRPr lang="en-US" sz="1200" b="1" dirty="0">
              <a:solidFill>
                <a:schemeClr val="tx1"/>
              </a:solidFill>
            </a:endParaRPr>
          </a:p>
        </p:txBody>
      </p:sp>
      <p:sp>
        <p:nvSpPr>
          <p:cNvPr id="59" name="Rectangle 58">
            <a:extLst>
              <a:ext uri="{FF2B5EF4-FFF2-40B4-BE49-F238E27FC236}">
                <a16:creationId xmlns:a16="http://schemas.microsoft.com/office/drawing/2014/main" id="{6423340E-118E-D94C-9BAC-D7A24CD3C08F}"/>
              </a:ext>
            </a:extLst>
          </p:cNvPr>
          <p:cNvSpPr/>
          <p:nvPr/>
        </p:nvSpPr>
        <p:spPr>
          <a:xfrm>
            <a:off x="2507459"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1</a:t>
            </a:r>
            <a:endParaRPr lang="en-US" sz="1200" b="1" dirty="0">
              <a:solidFill>
                <a:schemeClr val="tx1"/>
              </a:solidFill>
            </a:endParaRPr>
          </a:p>
        </p:txBody>
      </p:sp>
      <p:sp>
        <p:nvSpPr>
          <p:cNvPr id="60" name="Rectangle 59">
            <a:extLst>
              <a:ext uri="{FF2B5EF4-FFF2-40B4-BE49-F238E27FC236}">
                <a16:creationId xmlns:a16="http://schemas.microsoft.com/office/drawing/2014/main" id="{7DF6683D-980E-9043-B71D-ABDBF0535CF5}"/>
              </a:ext>
            </a:extLst>
          </p:cNvPr>
          <p:cNvSpPr/>
          <p:nvPr/>
        </p:nvSpPr>
        <p:spPr>
          <a:xfrm>
            <a:off x="2761568"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2</a:t>
            </a:r>
            <a:endParaRPr lang="en-US" sz="1200" b="1" dirty="0">
              <a:solidFill>
                <a:schemeClr val="tx1"/>
              </a:solidFill>
            </a:endParaRPr>
          </a:p>
        </p:txBody>
      </p:sp>
      <p:sp>
        <p:nvSpPr>
          <p:cNvPr id="61" name="Rectangle 60">
            <a:extLst>
              <a:ext uri="{FF2B5EF4-FFF2-40B4-BE49-F238E27FC236}">
                <a16:creationId xmlns:a16="http://schemas.microsoft.com/office/drawing/2014/main" id="{DC8D375F-8BBF-954B-8CEC-0B0DEF8CEBC8}"/>
              </a:ext>
            </a:extLst>
          </p:cNvPr>
          <p:cNvSpPr/>
          <p:nvPr/>
        </p:nvSpPr>
        <p:spPr>
          <a:xfrm>
            <a:off x="3008467"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3</a:t>
            </a:r>
            <a:endParaRPr lang="en-US" sz="1200" b="1" dirty="0">
              <a:solidFill>
                <a:schemeClr val="tx1"/>
              </a:solidFill>
            </a:endParaRPr>
          </a:p>
        </p:txBody>
      </p:sp>
      <p:sp>
        <p:nvSpPr>
          <p:cNvPr id="62" name="Rectangle 61">
            <a:extLst>
              <a:ext uri="{FF2B5EF4-FFF2-40B4-BE49-F238E27FC236}">
                <a16:creationId xmlns:a16="http://schemas.microsoft.com/office/drawing/2014/main" id="{7FF82CBD-14CF-4540-9581-9165B4F92C79}"/>
              </a:ext>
            </a:extLst>
          </p:cNvPr>
          <p:cNvSpPr/>
          <p:nvPr/>
        </p:nvSpPr>
        <p:spPr>
          <a:xfrm>
            <a:off x="3242491"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1</a:t>
            </a:r>
            <a:endParaRPr lang="en-US" sz="1200" b="1" dirty="0">
              <a:solidFill>
                <a:schemeClr val="tx1"/>
              </a:solidFill>
            </a:endParaRPr>
          </a:p>
        </p:txBody>
      </p:sp>
      <p:sp>
        <p:nvSpPr>
          <p:cNvPr id="63" name="Rectangle 62">
            <a:extLst>
              <a:ext uri="{FF2B5EF4-FFF2-40B4-BE49-F238E27FC236}">
                <a16:creationId xmlns:a16="http://schemas.microsoft.com/office/drawing/2014/main" id="{DCAEC7C3-BAE0-A441-9E8B-10A81CFDBF3C}"/>
              </a:ext>
            </a:extLst>
          </p:cNvPr>
          <p:cNvSpPr/>
          <p:nvPr/>
        </p:nvSpPr>
        <p:spPr>
          <a:xfrm>
            <a:off x="3496600"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2</a:t>
            </a:r>
            <a:endParaRPr lang="en-US" sz="1200" b="1" dirty="0">
              <a:solidFill>
                <a:schemeClr val="tx1"/>
              </a:solidFill>
            </a:endParaRPr>
          </a:p>
        </p:txBody>
      </p:sp>
      <p:sp>
        <p:nvSpPr>
          <p:cNvPr id="64" name="Rectangle 63">
            <a:extLst>
              <a:ext uri="{FF2B5EF4-FFF2-40B4-BE49-F238E27FC236}">
                <a16:creationId xmlns:a16="http://schemas.microsoft.com/office/drawing/2014/main" id="{7D383FB7-E59E-2F41-A540-B353DD61D510}"/>
              </a:ext>
            </a:extLst>
          </p:cNvPr>
          <p:cNvSpPr/>
          <p:nvPr/>
        </p:nvSpPr>
        <p:spPr>
          <a:xfrm>
            <a:off x="3743499"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3</a:t>
            </a:r>
            <a:endParaRPr lang="en-US" sz="1200" b="1" dirty="0">
              <a:solidFill>
                <a:schemeClr val="tx1"/>
              </a:solidFill>
            </a:endParaRPr>
          </a:p>
        </p:txBody>
      </p:sp>
      <p:cxnSp>
        <p:nvCxnSpPr>
          <p:cNvPr id="65" name="Straight Arrow Connector 64">
            <a:extLst>
              <a:ext uri="{FF2B5EF4-FFF2-40B4-BE49-F238E27FC236}">
                <a16:creationId xmlns:a16="http://schemas.microsoft.com/office/drawing/2014/main" id="{EDE6BBBF-C8F9-CD4F-922A-A676C81DB202}"/>
              </a:ext>
            </a:extLst>
          </p:cNvPr>
          <p:cNvCxnSpPr>
            <a:cxnSpLocks/>
          </p:cNvCxnSpPr>
          <p:nvPr/>
        </p:nvCxnSpPr>
        <p:spPr>
          <a:xfrm flipH="1">
            <a:off x="846761" y="2301013"/>
            <a:ext cx="86980" cy="195307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7B3EA1C-F305-8848-916C-DC6276BC3FA7}"/>
              </a:ext>
            </a:extLst>
          </p:cNvPr>
          <p:cNvCxnSpPr>
            <a:cxnSpLocks/>
            <a:stCxn id="18" idx="4"/>
          </p:cNvCxnSpPr>
          <p:nvPr/>
        </p:nvCxnSpPr>
        <p:spPr>
          <a:xfrm flipH="1">
            <a:off x="1373367" y="2272438"/>
            <a:ext cx="281716"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48A740A-1A3B-CC4F-BF69-487BBEC49F68}"/>
              </a:ext>
            </a:extLst>
          </p:cNvPr>
          <p:cNvCxnSpPr>
            <a:cxnSpLocks/>
            <a:stCxn id="18" idx="4"/>
          </p:cNvCxnSpPr>
          <p:nvPr/>
        </p:nvCxnSpPr>
        <p:spPr>
          <a:xfrm>
            <a:off x="1655083" y="2272438"/>
            <a:ext cx="160574"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FB79889-262E-5E4B-8A60-EC1165A9BA08}"/>
              </a:ext>
            </a:extLst>
          </p:cNvPr>
          <p:cNvCxnSpPr>
            <a:cxnSpLocks/>
            <a:stCxn id="18" idx="4"/>
          </p:cNvCxnSpPr>
          <p:nvPr/>
        </p:nvCxnSpPr>
        <p:spPr>
          <a:xfrm flipH="1">
            <a:off x="1598543" y="2272438"/>
            <a:ext cx="56540"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D48F8A8-DD22-014C-A18F-0B2B290713D7}"/>
              </a:ext>
            </a:extLst>
          </p:cNvPr>
          <p:cNvCxnSpPr>
            <a:cxnSpLocks/>
            <a:stCxn id="17" idx="4"/>
          </p:cNvCxnSpPr>
          <p:nvPr/>
        </p:nvCxnSpPr>
        <p:spPr>
          <a:xfrm flipH="1">
            <a:off x="2100439" y="2272438"/>
            <a:ext cx="268102"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D9F0ECB-3ED6-5F41-B5DA-5CD049EA3BA7}"/>
              </a:ext>
            </a:extLst>
          </p:cNvPr>
          <p:cNvCxnSpPr>
            <a:cxnSpLocks/>
          </p:cNvCxnSpPr>
          <p:nvPr/>
        </p:nvCxnSpPr>
        <p:spPr>
          <a:xfrm>
            <a:off x="2370601" y="2301013"/>
            <a:ext cx="172129" cy="195307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8B78ECC-1581-BC43-BCD0-B9D1AA63E5FF}"/>
              </a:ext>
            </a:extLst>
          </p:cNvPr>
          <p:cNvCxnSpPr>
            <a:cxnSpLocks/>
            <a:stCxn id="17" idx="4"/>
          </p:cNvCxnSpPr>
          <p:nvPr/>
        </p:nvCxnSpPr>
        <p:spPr>
          <a:xfrm flipH="1">
            <a:off x="2325615" y="2272438"/>
            <a:ext cx="42926"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D2C87C-5BBC-0749-B523-96DB44B4EAB3}"/>
              </a:ext>
            </a:extLst>
          </p:cNvPr>
          <p:cNvCxnSpPr>
            <a:cxnSpLocks/>
            <a:stCxn id="16" idx="4"/>
          </p:cNvCxnSpPr>
          <p:nvPr/>
        </p:nvCxnSpPr>
        <p:spPr>
          <a:xfrm flipH="1">
            <a:off x="2857601" y="2272438"/>
            <a:ext cx="224398"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4E4A19-DE23-A44F-9845-0AE7F872E086}"/>
              </a:ext>
            </a:extLst>
          </p:cNvPr>
          <p:cNvCxnSpPr>
            <a:cxnSpLocks/>
            <a:stCxn id="16" idx="4"/>
          </p:cNvCxnSpPr>
          <p:nvPr/>
        </p:nvCxnSpPr>
        <p:spPr>
          <a:xfrm>
            <a:off x="3081999" y="2272438"/>
            <a:ext cx="217892"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306668F-D95F-9745-9F55-090C833848A5}"/>
              </a:ext>
            </a:extLst>
          </p:cNvPr>
          <p:cNvCxnSpPr>
            <a:cxnSpLocks/>
            <a:stCxn id="16" idx="4"/>
          </p:cNvCxnSpPr>
          <p:nvPr/>
        </p:nvCxnSpPr>
        <p:spPr>
          <a:xfrm>
            <a:off x="3081999" y="2272438"/>
            <a:ext cx="777"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614B0E1-3852-C746-90A2-8D0F128EDFA5}"/>
              </a:ext>
            </a:extLst>
          </p:cNvPr>
          <p:cNvCxnSpPr>
            <a:cxnSpLocks/>
            <a:stCxn id="19" idx="4"/>
          </p:cNvCxnSpPr>
          <p:nvPr/>
        </p:nvCxnSpPr>
        <p:spPr>
          <a:xfrm flipH="1">
            <a:off x="3575718" y="2272438"/>
            <a:ext cx="219738"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2C20665-B067-7542-B8E3-21EE174204BA}"/>
              </a:ext>
            </a:extLst>
          </p:cNvPr>
          <p:cNvCxnSpPr>
            <a:cxnSpLocks/>
            <a:stCxn id="19" idx="4"/>
          </p:cNvCxnSpPr>
          <p:nvPr/>
        </p:nvCxnSpPr>
        <p:spPr>
          <a:xfrm>
            <a:off x="3795456" y="2272438"/>
            <a:ext cx="222552"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7F2AC-B20C-6944-89C3-42FB7649850C}"/>
              </a:ext>
            </a:extLst>
          </p:cNvPr>
          <p:cNvCxnSpPr>
            <a:cxnSpLocks/>
            <a:stCxn id="19" idx="4"/>
          </p:cNvCxnSpPr>
          <p:nvPr/>
        </p:nvCxnSpPr>
        <p:spPr>
          <a:xfrm>
            <a:off x="3795456" y="2272438"/>
            <a:ext cx="5437"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E4F39288-85F8-0B4C-AC99-3432607C0F32}"/>
              </a:ext>
            </a:extLst>
          </p:cNvPr>
          <p:cNvSpPr/>
          <p:nvPr/>
        </p:nvSpPr>
        <p:spPr>
          <a:xfrm>
            <a:off x="5035005" y="1632358"/>
            <a:ext cx="640080" cy="640080"/>
          </a:xfrm>
          <a:prstGeom prst="ellipse">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79" name="Oval 78">
            <a:extLst>
              <a:ext uri="{FF2B5EF4-FFF2-40B4-BE49-F238E27FC236}">
                <a16:creationId xmlns:a16="http://schemas.microsoft.com/office/drawing/2014/main" id="{4D8AA007-D976-C945-8101-EBFE8240FF9A}"/>
              </a:ext>
            </a:extLst>
          </p:cNvPr>
          <p:cNvSpPr/>
          <p:nvPr/>
        </p:nvSpPr>
        <p:spPr>
          <a:xfrm>
            <a:off x="7175379" y="1632358"/>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80" name="Oval 79">
            <a:extLst>
              <a:ext uri="{FF2B5EF4-FFF2-40B4-BE49-F238E27FC236}">
                <a16:creationId xmlns:a16="http://schemas.microsoft.com/office/drawing/2014/main" id="{0CFE886A-196A-7446-A2BD-19B248694D70}"/>
              </a:ext>
            </a:extLst>
          </p:cNvPr>
          <p:cNvSpPr/>
          <p:nvPr/>
        </p:nvSpPr>
        <p:spPr>
          <a:xfrm>
            <a:off x="6461921" y="1632358"/>
            <a:ext cx="640080" cy="64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81" name="Oval 80">
            <a:extLst>
              <a:ext uri="{FF2B5EF4-FFF2-40B4-BE49-F238E27FC236}">
                <a16:creationId xmlns:a16="http://schemas.microsoft.com/office/drawing/2014/main" id="{2FFC27FB-B1FF-9848-97DB-30DFB55942E3}"/>
              </a:ext>
            </a:extLst>
          </p:cNvPr>
          <p:cNvSpPr/>
          <p:nvPr/>
        </p:nvSpPr>
        <p:spPr>
          <a:xfrm>
            <a:off x="5748463" y="1632358"/>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82" name="Oval 81">
            <a:extLst>
              <a:ext uri="{FF2B5EF4-FFF2-40B4-BE49-F238E27FC236}">
                <a16:creationId xmlns:a16="http://schemas.microsoft.com/office/drawing/2014/main" id="{7E43D0A0-1F32-DA4A-A02D-6F466B142E5B}"/>
              </a:ext>
            </a:extLst>
          </p:cNvPr>
          <p:cNvSpPr/>
          <p:nvPr/>
        </p:nvSpPr>
        <p:spPr>
          <a:xfrm>
            <a:off x="7888836" y="1632358"/>
            <a:ext cx="640080" cy="6400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cxnSp>
        <p:nvCxnSpPr>
          <p:cNvPr id="83" name="Straight Arrow Connector 82">
            <a:extLst>
              <a:ext uri="{FF2B5EF4-FFF2-40B4-BE49-F238E27FC236}">
                <a16:creationId xmlns:a16="http://schemas.microsoft.com/office/drawing/2014/main" id="{EB8CB977-0878-2643-AAF6-90C2FF29E153}"/>
              </a:ext>
            </a:extLst>
          </p:cNvPr>
          <p:cNvCxnSpPr>
            <a:cxnSpLocks/>
            <a:endCxn id="78" idx="4"/>
          </p:cNvCxnSpPr>
          <p:nvPr/>
        </p:nvCxnSpPr>
        <p:spPr>
          <a:xfrm flipV="1">
            <a:off x="5035005" y="2272438"/>
            <a:ext cx="320040"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1E533C1-AC83-8B46-ABD4-723FAA195498}"/>
              </a:ext>
            </a:extLst>
          </p:cNvPr>
          <p:cNvCxnSpPr>
            <a:cxnSpLocks/>
            <a:endCxn id="78" idx="4"/>
          </p:cNvCxnSpPr>
          <p:nvPr/>
        </p:nvCxnSpPr>
        <p:spPr>
          <a:xfrm flipH="1" flipV="1">
            <a:off x="5355045" y="2272438"/>
            <a:ext cx="122252"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7F6DCE04-09A7-C148-91A8-AF5D9FF95F11}"/>
              </a:ext>
            </a:extLst>
          </p:cNvPr>
          <p:cNvSpPr/>
          <p:nvPr/>
        </p:nvSpPr>
        <p:spPr>
          <a:xfrm>
            <a:off x="490687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A7B1F949-746E-2B4D-8CDC-35A0467198F1}"/>
              </a:ext>
            </a:extLst>
          </p:cNvPr>
          <p:cNvSpPr/>
          <p:nvPr/>
        </p:nvSpPr>
        <p:spPr>
          <a:xfrm>
            <a:off x="4704946"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1</a:t>
            </a:r>
            <a:endParaRPr lang="en-US" sz="1200" b="1" dirty="0">
              <a:solidFill>
                <a:schemeClr val="tx1"/>
              </a:solidFill>
            </a:endParaRPr>
          </a:p>
        </p:txBody>
      </p:sp>
      <p:sp>
        <p:nvSpPr>
          <p:cNvPr id="87" name="Rectangle 86">
            <a:extLst>
              <a:ext uri="{FF2B5EF4-FFF2-40B4-BE49-F238E27FC236}">
                <a16:creationId xmlns:a16="http://schemas.microsoft.com/office/drawing/2014/main" id="{D9232B0E-8AA4-324E-90C4-62F59E76ED77}"/>
              </a:ext>
            </a:extLst>
          </p:cNvPr>
          <p:cNvSpPr/>
          <p:nvPr/>
        </p:nvSpPr>
        <p:spPr>
          <a:xfrm>
            <a:off x="515399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A72C0964-BFA1-3A4B-B3C7-843895DB4BE1}"/>
              </a:ext>
            </a:extLst>
          </p:cNvPr>
          <p:cNvSpPr/>
          <p:nvPr/>
        </p:nvSpPr>
        <p:spPr>
          <a:xfrm>
            <a:off x="540112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0948F8D8-A64D-8841-8D9A-BEE3CA1459BD}"/>
              </a:ext>
            </a:extLst>
          </p:cNvPr>
          <p:cNvSpPr/>
          <p:nvPr/>
        </p:nvSpPr>
        <p:spPr>
          <a:xfrm>
            <a:off x="589536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7B7DEE6E-E605-1F42-8BCA-D3CC996788AC}"/>
              </a:ext>
            </a:extLst>
          </p:cNvPr>
          <p:cNvSpPr/>
          <p:nvPr/>
        </p:nvSpPr>
        <p:spPr>
          <a:xfrm>
            <a:off x="638960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FD5795AE-8B24-4F42-8E30-45F782A93DE8}"/>
              </a:ext>
            </a:extLst>
          </p:cNvPr>
          <p:cNvSpPr/>
          <p:nvPr/>
        </p:nvSpPr>
        <p:spPr>
          <a:xfrm>
            <a:off x="688385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6A709AB6-9B9B-EA45-B920-535FECE8A4CF}"/>
              </a:ext>
            </a:extLst>
          </p:cNvPr>
          <p:cNvSpPr/>
          <p:nvPr/>
        </p:nvSpPr>
        <p:spPr>
          <a:xfrm>
            <a:off x="564824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57FC83AD-6086-EF42-B5E3-0A04C5DD118E}"/>
              </a:ext>
            </a:extLst>
          </p:cNvPr>
          <p:cNvSpPr/>
          <p:nvPr/>
        </p:nvSpPr>
        <p:spPr>
          <a:xfrm>
            <a:off x="614248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479A4348-AFC2-1D44-95FA-7D12306FC441}"/>
              </a:ext>
            </a:extLst>
          </p:cNvPr>
          <p:cNvSpPr/>
          <p:nvPr/>
        </p:nvSpPr>
        <p:spPr>
          <a:xfrm>
            <a:off x="663673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4E4B45A1-9C1A-FF42-A9C8-1D8E8E842A48}"/>
              </a:ext>
            </a:extLst>
          </p:cNvPr>
          <p:cNvSpPr/>
          <p:nvPr/>
        </p:nvSpPr>
        <p:spPr>
          <a:xfrm>
            <a:off x="713097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872AEA63-9C72-AE45-BE1B-FF91036C1389}"/>
              </a:ext>
            </a:extLst>
          </p:cNvPr>
          <p:cNvSpPr/>
          <p:nvPr/>
        </p:nvSpPr>
        <p:spPr>
          <a:xfrm>
            <a:off x="737809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15BAD2F-295A-694F-87BC-171F880F7D94}"/>
              </a:ext>
            </a:extLst>
          </p:cNvPr>
          <p:cNvSpPr/>
          <p:nvPr/>
        </p:nvSpPr>
        <p:spPr>
          <a:xfrm>
            <a:off x="762521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3232A073-D9FF-B84E-9E15-58EC66117B67}"/>
              </a:ext>
            </a:extLst>
          </p:cNvPr>
          <p:cNvSpPr/>
          <p:nvPr/>
        </p:nvSpPr>
        <p:spPr>
          <a:xfrm>
            <a:off x="787234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FC2F07D-9C5F-D548-99F7-0932E29EEC6F}"/>
              </a:ext>
            </a:extLst>
          </p:cNvPr>
          <p:cNvSpPr/>
          <p:nvPr/>
        </p:nvSpPr>
        <p:spPr>
          <a:xfrm>
            <a:off x="811946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FAD8942E-9DB9-2344-86EC-894304AF9452}"/>
              </a:ext>
            </a:extLst>
          </p:cNvPr>
          <p:cNvSpPr/>
          <p:nvPr/>
        </p:nvSpPr>
        <p:spPr>
          <a:xfrm>
            <a:off x="836658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C2BCFEEE-A5A7-DC47-BF3C-F77A105A7AF5}"/>
              </a:ext>
            </a:extLst>
          </p:cNvPr>
          <p:cNvSpPr/>
          <p:nvPr/>
        </p:nvSpPr>
        <p:spPr>
          <a:xfrm>
            <a:off x="495905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2</a:t>
            </a:r>
            <a:endParaRPr lang="en-US" sz="1200" b="1" dirty="0">
              <a:solidFill>
                <a:schemeClr val="tx1"/>
              </a:solidFill>
            </a:endParaRPr>
          </a:p>
        </p:txBody>
      </p:sp>
      <p:sp>
        <p:nvSpPr>
          <p:cNvPr id="102" name="Rectangle 101">
            <a:extLst>
              <a:ext uri="{FF2B5EF4-FFF2-40B4-BE49-F238E27FC236}">
                <a16:creationId xmlns:a16="http://schemas.microsoft.com/office/drawing/2014/main" id="{881C09A4-CDC2-D248-9DB9-AF26239053E5}"/>
              </a:ext>
            </a:extLst>
          </p:cNvPr>
          <p:cNvSpPr/>
          <p:nvPr/>
        </p:nvSpPr>
        <p:spPr>
          <a:xfrm>
            <a:off x="5205954"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3</a:t>
            </a:r>
            <a:endParaRPr lang="en-US" sz="1200" b="1" dirty="0">
              <a:solidFill>
                <a:schemeClr val="tx1"/>
              </a:solidFill>
            </a:endParaRPr>
          </a:p>
        </p:txBody>
      </p:sp>
      <p:sp>
        <p:nvSpPr>
          <p:cNvPr id="103" name="Rectangle 102">
            <a:extLst>
              <a:ext uri="{FF2B5EF4-FFF2-40B4-BE49-F238E27FC236}">
                <a16:creationId xmlns:a16="http://schemas.microsoft.com/office/drawing/2014/main" id="{297E0DA1-FCF9-7047-B529-1F347CA0BA53}"/>
              </a:ext>
            </a:extLst>
          </p:cNvPr>
          <p:cNvSpPr/>
          <p:nvPr/>
        </p:nvSpPr>
        <p:spPr>
          <a:xfrm>
            <a:off x="543733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1</a:t>
            </a:r>
            <a:endParaRPr lang="en-US" sz="1200" b="1" dirty="0">
              <a:solidFill>
                <a:schemeClr val="tx1"/>
              </a:solidFill>
            </a:endParaRPr>
          </a:p>
        </p:txBody>
      </p:sp>
      <p:sp>
        <p:nvSpPr>
          <p:cNvPr id="104" name="Rectangle 103">
            <a:extLst>
              <a:ext uri="{FF2B5EF4-FFF2-40B4-BE49-F238E27FC236}">
                <a16:creationId xmlns:a16="http://schemas.microsoft.com/office/drawing/2014/main" id="{C7D3F879-AD80-C142-89D2-759E3CE019A8}"/>
              </a:ext>
            </a:extLst>
          </p:cNvPr>
          <p:cNvSpPr/>
          <p:nvPr/>
        </p:nvSpPr>
        <p:spPr>
          <a:xfrm>
            <a:off x="5691444"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2</a:t>
            </a:r>
            <a:endParaRPr lang="en-US" sz="1200" b="1" dirty="0">
              <a:solidFill>
                <a:schemeClr val="tx1"/>
              </a:solidFill>
            </a:endParaRPr>
          </a:p>
        </p:txBody>
      </p:sp>
      <p:sp>
        <p:nvSpPr>
          <p:cNvPr id="105" name="Rectangle 104">
            <a:extLst>
              <a:ext uri="{FF2B5EF4-FFF2-40B4-BE49-F238E27FC236}">
                <a16:creationId xmlns:a16="http://schemas.microsoft.com/office/drawing/2014/main" id="{CFFB0444-CFE7-2946-A98A-71E76F783FCB}"/>
              </a:ext>
            </a:extLst>
          </p:cNvPr>
          <p:cNvSpPr/>
          <p:nvPr/>
        </p:nvSpPr>
        <p:spPr>
          <a:xfrm>
            <a:off x="5938343"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3</a:t>
            </a:r>
            <a:endParaRPr lang="en-US" sz="1200" b="1" dirty="0">
              <a:solidFill>
                <a:schemeClr val="tx1"/>
              </a:solidFill>
            </a:endParaRPr>
          </a:p>
        </p:txBody>
      </p:sp>
      <p:sp>
        <p:nvSpPr>
          <p:cNvPr id="106" name="Rectangle 105">
            <a:extLst>
              <a:ext uri="{FF2B5EF4-FFF2-40B4-BE49-F238E27FC236}">
                <a16:creationId xmlns:a16="http://schemas.microsoft.com/office/drawing/2014/main" id="{B27B6719-2C8C-BE4F-8246-2411E93E7C49}"/>
              </a:ext>
            </a:extLst>
          </p:cNvPr>
          <p:cNvSpPr/>
          <p:nvPr/>
        </p:nvSpPr>
        <p:spPr>
          <a:xfrm>
            <a:off x="6185847"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1</a:t>
            </a:r>
            <a:endParaRPr lang="en-US" sz="1200" b="1" dirty="0">
              <a:solidFill>
                <a:schemeClr val="tx1"/>
              </a:solidFill>
            </a:endParaRPr>
          </a:p>
        </p:txBody>
      </p:sp>
      <p:sp>
        <p:nvSpPr>
          <p:cNvPr id="107" name="Rectangle 106">
            <a:extLst>
              <a:ext uri="{FF2B5EF4-FFF2-40B4-BE49-F238E27FC236}">
                <a16:creationId xmlns:a16="http://schemas.microsoft.com/office/drawing/2014/main" id="{83D06DC3-57CA-8243-9F32-C0C12E7C2C56}"/>
              </a:ext>
            </a:extLst>
          </p:cNvPr>
          <p:cNvSpPr/>
          <p:nvPr/>
        </p:nvSpPr>
        <p:spPr>
          <a:xfrm>
            <a:off x="6439956"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2</a:t>
            </a:r>
            <a:endParaRPr lang="en-US" sz="1200" b="1" dirty="0">
              <a:solidFill>
                <a:schemeClr val="tx1"/>
              </a:solidFill>
            </a:endParaRPr>
          </a:p>
        </p:txBody>
      </p:sp>
      <p:sp>
        <p:nvSpPr>
          <p:cNvPr id="108" name="Rectangle 107">
            <a:extLst>
              <a:ext uri="{FF2B5EF4-FFF2-40B4-BE49-F238E27FC236}">
                <a16:creationId xmlns:a16="http://schemas.microsoft.com/office/drawing/2014/main" id="{BFEA725B-1A2B-7240-A86D-F9D12FC64CF3}"/>
              </a:ext>
            </a:extLst>
          </p:cNvPr>
          <p:cNvSpPr/>
          <p:nvPr/>
        </p:nvSpPr>
        <p:spPr>
          <a:xfrm>
            <a:off x="668685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3</a:t>
            </a:r>
            <a:endParaRPr lang="en-US" sz="1200" b="1" dirty="0">
              <a:solidFill>
                <a:schemeClr val="tx1"/>
              </a:solidFill>
            </a:endParaRPr>
          </a:p>
        </p:txBody>
      </p:sp>
      <p:sp>
        <p:nvSpPr>
          <p:cNvPr id="109" name="Rectangle 108">
            <a:extLst>
              <a:ext uri="{FF2B5EF4-FFF2-40B4-BE49-F238E27FC236}">
                <a16:creationId xmlns:a16="http://schemas.microsoft.com/office/drawing/2014/main" id="{DDAFCAB0-19ED-4D42-9326-DBF640A626D0}"/>
              </a:ext>
            </a:extLst>
          </p:cNvPr>
          <p:cNvSpPr/>
          <p:nvPr/>
        </p:nvSpPr>
        <p:spPr>
          <a:xfrm>
            <a:off x="6920879"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1</a:t>
            </a:r>
            <a:endParaRPr lang="en-US" sz="1200" b="1" dirty="0">
              <a:solidFill>
                <a:schemeClr val="tx1"/>
              </a:solidFill>
            </a:endParaRPr>
          </a:p>
        </p:txBody>
      </p:sp>
      <p:sp>
        <p:nvSpPr>
          <p:cNvPr id="110" name="Rectangle 109">
            <a:extLst>
              <a:ext uri="{FF2B5EF4-FFF2-40B4-BE49-F238E27FC236}">
                <a16:creationId xmlns:a16="http://schemas.microsoft.com/office/drawing/2014/main" id="{60968C63-7C20-8446-B18F-191BB6F7DCB0}"/>
              </a:ext>
            </a:extLst>
          </p:cNvPr>
          <p:cNvSpPr/>
          <p:nvPr/>
        </p:nvSpPr>
        <p:spPr>
          <a:xfrm>
            <a:off x="7174988"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2</a:t>
            </a:r>
            <a:endParaRPr lang="en-US" sz="1200" b="1" dirty="0">
              <a:solidFill>
                <a:schemeClr val="tx1"/>
              </a:solidFill>
            </a:endParaRPr>
          </a:p>
        </p:txBody>
      </p:sp>
      <p:sp>
        <p:nvSpPr>
          <p:cNvPr id="111" name="Rectangle 110">
            <a:extLst>
              <a:ext uri="{FF2B5EF4-FFF2-40B4-BE49-F238E27FC236}">
                <a16:creationId xmlns:a16="http://schemas.microsoft.com/office/drawing/2014/main" id="{F177D595-EA3F-F34B-A75C-E47C58A05BF3}"/>
              </a:ext>
            </a:extLst>
          </p:cNvPr>
          <p:cNvSpPr/>
          <p:nvPr/>
        </p:nvSpPr>
        <p:spPr>
          <a:xfrm>
            <a:off x="7421887"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3</a:t>
            </a:r>
            <a:endParaRPr lang="en-US" sz="1200" b="1" dirty="0">
              <a:solidFill>
                <a:schemeClr val="tx1"/>
              </a:solidFill>
            </a:endParaRPr>
          </a:p>
        </p:txBody>
      </p:sp>
      <p:sp>
        <p:nvSpPr>
          <p:cNvPr id="112" name="Rectangle 111">
            <a:extLst>
              <a:ext uri="{FF2B5EF4-FFF2-40B4-BE49-F238E27FC236}">
                <a16:creationId xmlns:a16="http://schemas.microsoft.com/office/drawing/2014/main" id="{39806EA0-28BE-5740-B417-0FD17321577F}"/>
              </a:ext>
            </a:extLst>
          </p:cNvPr>
          <p:cNvSpPr/>
          <p:nvPr/>
        </p:nvSpPr>
        <p:spPr>
          <a:xfrm>
            <a:off x="7655911"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1</a:t>
            </a:r>
            <a:endParaRPr lang="en-US" sz="1200" b="1" dirty="0">
              <a:solidFill>
                <a:schemeClr val="tx1"/>
              </a:solidFill>
            </a:endParaRPr>
          </a:p>
        </p:txBody>
      </p:sp>
      <p:sp>
        <p:nvSpPr>
          <p:cNvPr id="113" name="Rectangle 112">
            <a:extLst>
              <a:ext uri="{FF2B5EF4-FFF2-40B4-BE49-F238E27FC236}">
                <a16:creationId xmlns:a16="http://schemas.microsoft.com/office/drawing/2014/main" id="{DD907646-C1AE-C14B-B271-6ADFBF8E6CB9}"/>
              </a:ext>
            </a:extLst>
          </p:cNvPr>
          <p:cNvSpPr/>
          <p:nvPr/>
        </p:nvSpPr>
        <p:spPr>
          <a:xfrm>
            <a:off x="7910020"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2</a:t>
            </a:r>
            <a:endParaRPr lang="en-US" sz="1200" b="1" dirty="0">
              <a:solidFill>
                <a:schemeClr val="tx1"/>
              </a:solidFill>
            </a:endParaRPr>
          </a:p>
        </p:txBody>
      </p:sp>
      <p:sp>
        <p:nvSpPr>
          <p:cNvPr id="114" name="Rectangle 113">
            <a:extLst>
              <a:ext uri="{FF2B5EF4-FFF2-40B4-BE49-F238E27FC236}">
                <a16:creationId xmlns:a16="http://schemas.microsoft.com/office/drawing/2014/main" id="{2062B923-EB5C-F347-BA15-F2B873C1A544}"/>
              </a:ext>
            </a:extLst>
          </p:cNvPr>
          <p:cNvSpPr/>
          <p:nvPr/>
        </p:nvSpPr>
        <p:spPr>
          <a:xfrm>
            <a:off x="8156919"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3</a:t>
            </a:r>
            <a:endParaRPr lang="en-US" sz="1200" b="1" dirty="0">
              <a:solidFill>
                <a:schemeClr val="tx1"/>
              </a:solidFill>
            </a:endParaRPr>
          </a:p>
        </p:txBody>
      </p:sp>
      <p:cxnSp>
        <p:nvCxnSpPr>
          <p:cNvPr id="115" name="Straight Arrow Connector 114">
            <a:extLst>
              <a:ext uri="{FF2B5EF4-FFF2-40B4-BE49-F238E27FC236}">
                <a16:creationId xmlns:a16="http://schemas.microsoft.com/office/drawing/2014/main" id="{6AEFFBF7-44E3-6946-9E62-5436065D58AB}"/>
              </a:ext>
            </a:extLst>
          </p:cNvPr>
          <p:cNvCxnSpPr>
            <a:cxnSpLocks/>
            <a:endCxn id="78" idx="4"/>
          </p:cNvCxnSpPr>
          <p:nvPr/>
        </p:nvCxnSpPr>
        <p:spPr>
          <a:xfrm flipV="1">
            <a:off x="5260181" y="2272438"/>
            <a:ext cx="94864" cy="198165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DA91859-AB87-C444-8135-A9590834FD87}"/>
              </a:ext>
            </a:extLst>
          </p:cNvPr>
          <p:cNvCxnSpPr>
            <a:cxnSpLocks/>
          </p:cNvCxnSpPr>
          <p:nvPr/>
        </p:nvCxnSpPr>
        <p:spPr>
          <a:xfrm flipV="1">
            <a:off x="5786787" y="2272438"/>
            <a:ext cx="281716"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95DF868-A127-B44D-828D-665EB4425D87}"/>
              </a:ext>
            </a:extLst>
          </p:cNvPr>
          <p:cNvCxnSpPr>
            <a:cxnSpLocks/>
          </p:cNvCxnSpPr>
          <p:nvPr/>
        </p:nvCxnSpPr>
        <p:spPr>
          <a:xfrm flipH="1" flipV="1">
            <a:off x="6068503" y="2272438"/>
            <a:ext cx="160574"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E3DFD39-D16B-284C-ADD8-092709E49393}"/>
              </a:ext>
            </a:extLst>
          </p:cNvPr>
          <p:cNvCxnSpPr>
            <a:cxnSpLocks/>
          </p:cNvCxnSpPr>
          <p:nvPr/>
        </p:nvCxnSpPr>
        <p:spPr>
          <a:xfrm flipV="1">
            <a:off x="6011963" y="2272438"/>
            <a:ext cx="56540"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8DB68758-3D8F-F740-B0B2-BE17731AE7FB}"/>
              </a:ext>
            </a:extLst>
          </p:cNvPr>
          <p:cNvCxnSpPr>
            <a:cxnSpLocks/>
            <a:endCxn id="80" idx="4"/>
          </p:cNvCxnSpPr>
          <p:nvPr/>
        </p:nvCxnSpPr>
        <p:spPr>
          <a:xfrm flipV="1">
            <a:off x="6513859" y="2272438"/>
            <a:ext cx="268102"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9E5B2D2-79F0-4441-B46B-6DB69E8CFB28}"/>
              </a:ext>
            </a:extLst>
          </p:cNvPr>
          <p:cNvCxnSpPr>
            <a:cxnSpLocks/>
            <a:endCxn id="80" idx="4"/>
          </p:cNvCxnSpPr>
          <p:nvPr/>
        </p:nvCxnSpPr>
        <p:spPr>
          <a:xfrm flipH="1" flipV="1">
            <a:off x="6781961" y="2272438"/>
            <a:ext cx="174190" cy="198165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5C2EE48-6807-0D4F-9678-E3B03594C9ED}"/>
              </a:ext>
            </a:extLst>
          </p:cNvPr>
          <p:cNvCxnSpPr>
            <a:cxnSpLocks/>
            <a:endCxn id="80" idx="4"/>
          </p:cNvCxnSpPr>
          <p:nvPr/>
        </p:nvCxnSpPr>
        <p:spPr>
          <a:xfrm flipV="1">
            <a:off x="6739035" y="2272438"/>
            <a:ext cx="42926"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57238CE-F45F-454C-AC31-D5310231A71F}"/>
              </a:ext>
            </a:extLst>
          </p:cNvPr>
          <p:cNvCxnSpPr>
            <a:cxnSpLocks/>
          </p:cNvCxnSpPr>
          <p:nvPr/>
        </p:nvCxnSpPr>
        <p:spPr>
          <a:xfrm flipV="1">
            <a:off x="7271021" y="2272438"/>
            <a:ext cx="224398"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E45AE8B-378A-FF44-BAE9-C64474B243D9}"/>
              </a:ext>
            </a:extLst>
          </p:cNvPr>
          <p:cNvCxnSpPr>
            <a:cxnSpLocks/>
          </p:cNvCxnSpPr>
          <p:nvPr/>
        </p:nvCxnSpPr>
        <p:spPr>
          <a:xfrm flipH="1" flipV="1">
            <a:off x="7495419" y="2272438"/>
            <a:ext cx="217892"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81CBF86-7B37-664F-8E0C-EAE4953F1C7F}"/>
              </a:ext>
            </a:extLst>
          </p:cNvPr>
          <p:cNvCxnSpPr>
            <a:cxnSpLocks/>
          </p:cNvCxnSpPr>
          <p:nvPr/>
        </p:nvCxnSpPr>
        <p:spPr>
          <a:xfrm flipH="1" flipV="1">
            <a:off x="7495419" y="2272438"/>
            <a:ext cx="777"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61A2A0A-7D57-2E42-AC83-18A1C79EF60A}"/>
              </a:ext>
            </a:extLst>
          </p:cNvPr>
          <p:cNvCxnSpPr>
            <a:cxnSpLocks/>
          </p:cNvCxnSpPr>
          <p:nvPr/>
        </p:nvCxnSpPr>
        <p:spPr>
          <a:xfrm flipV="1">
            <a:off x="7989138" y="2272438"/>
            <a:ext cx="219738"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6E56AF0-8FB4-D544-971D-D74CDFBCDA5C}"/>
              </a:ext>
            </a:extLst>
          </p:cNvPr>
          <p:cNvCxnSpPr>
            <a:cxnSpLocks/>
          </p:cNvCxnSpPr>
          <p:nvPr/>
        </p:nvCxnSpPr>
        <p:spPr>
          <a:xfrm flipH="1" flipV="1">
            <a:off x="8208876" y="2272438"/>
            <a:ext cx="222552"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1EAF69B-E091-0A4B-A4C6-A53B034A4A88}"/>
              </a:ext>
            </a:extLst>
          </p:cNvPr>
          <p:cNvCxnSpPr>
            <a:cxnSpLocks/>
          </p:cNvCxnSpPr>
          <p:nvPr/>
        </p:nvCxnSpPr>
        <p:spPr>
          <a:xfrm flipH="1" flipV="1">
            <a:off x="8208876" y="2272438"/>
            <a:ext cx="5437"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7B4C37A6-DD6D-C948-9D12-437B0E1FEC46}"/>
              </a:ext>
            </a:extLst>
          </p:cNvPr>
          <p:cNvSpPr/>
          <p:nvPr/>
        </p:nvSpPr>
        <p:spPr>
          <a:xfrm>
            <a:off x="4749908" y="51199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Formative</a:t>
            </a:r>
          </a:p>
        </p:txBody>
      </p:sp>
    </p:spTree>
    <p:extLst>
      <p:ext uri="{BB962C8B-B14F-4D97-AF65-F5344CB8AC3E}">
        <p14:creationId xmlns:p14="http://schemas.microsoft.com/office/powerpoint/2010/main" val="371696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2" grpId="0" animBg="1"/>
      <p:bldP spid="85" grpId="0" animBg="1"/>
      <p:bldP spid="86" grpId="0"/>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9" name="Rectangle 18">
            <a:extLst>
              <a:ext uri="{FF2B5EF4-FFF2-40B4-BE49-F238E27FC236}">
                <a16:creationId xmlns:a16="http://schemas.microsoft.com/office/drawing/2014/main" id="{84821582-4B8F-9D45-BFD3-ABE6980F1711}"/>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20" name="Rectangle 19">
            <a:extLst>
              <a:ext uri="{FF2B5EF4-FFF2-40B4-BE49-F238E27FC236}">
                <a16:creationId xmlns:a16="http://schemas.microsoft.com/office/drawing/2014/main" id="{6549ADB8-F079-F943-86B9-B4287B051691}"/>
              </a:ext>
            </a:extLst>
          </p:cNvPr>
          <p:cNvSpPr/>
          <p:nvPr/>
        </p:nvSpPr>
        <p:spPr>
          <a:xfrm>
            <a:off x="6543675" y="262367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Tree>
    <p:extLst>
      <p:ext uri="{BB962C8B-B14F-4D97-AF65-F5344CB8AC3E}">
        <p14:creationId xmlns:p14="http://schemas.microsoft.com/office/powerpoint/2010/main" val="3672946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rotWithShape="1">
          <a:blip r:embed="rId3"/>
          <a:srcRect b="49247"/>
          <a:stretch/>
        </p:blipFill>
        <p:spPr>
          <a:xfrm>
            <a:off x="101875" y="1144862"/>
            <a:ext cx="5713139" cy="2899590"/>
          </a:xfrm>
          <a:prstGeom prst="rect">
            <a:avLst/>
          </a:prstGeom>
        </p:spPr>
      </p:pic>
      <p:sp>
        <p:nvSpPr>
          <p:cNvPr id="9" name="Rectangle 8">
            <a:extLst>
              <a:ext uri="{FF2B5EF4-FFF2-40B4-BE49-F238E27FC236}">
                <a16:creationId xmlns:a16="http://schemas.microsoft.com/office/drawing/2014/main" id="{17095ABF-1B1D-7046-B3A6-D03786B3D943}"/>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3" name="Rectangle 12">
            <a:extLst>
              <a:ext uri="{FF2B5EF4-FFF2-40B4-BE49-F238E27FC236}">
                <a16:creationId xmlns:a16="http://schemas.microsoft.com/office/drawing/2014/main" id="{C8BF5D25-4B11-DB48-92E9-9DF44A4AC467}"/>
              </a:ext>
            </a:extLst>
          </p:cNvPr>
          <p:cNvSpPr/>
          <p:nvPr/>
        </p:nvSpPr>
        <p:spPr>
          <a:xfrm>
            <a:off x="6543675" y="262367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4" name="Rectangle 13">
            <a:extLst>
              <a:ext uri="{FF2B5EF4-FFF2-40B4-BE49-F238E27FC236}">
                <a16:creationId xmlns:a16="http://schemas.microsoft.com/office/drawing/2014/main" id="{2B0C7203-411A-F941-BBB3-4980583B540F}"/>
              </a:ext>
            </a:extLst>
          </p:cNvPr>
          <p:cNvSpPr/>
          <p:nvPr/>
        </p:nvSpPr>
        <p:spPr>
          <a:xfrm>
            <a:off x="6543675" y="3683718"/>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5" name="Rectangle 14">
            <a:extLst>
              <a:ext uri="{FF2B5EF4-FFF2-40B4-BE49-F238E27FC236}">
                <a16:creationId xmlns:a16="http://schemas.microsoft.com/office/drawing/2014/main" id="{B34D335A-16CF-F04C-B876-87F2EFDBAF69}"/>
              </a:ext>
            </a:extLst>
          </p:cNvPr>
          <p:cNvSpPr/>
          <p:nvPr/>
        </p:nvSpPr>
        <p:spPr>
          <a:xfrm>
            <a:off x="6543675" y="4383235"/>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sp>
        <p:nvSpPr>
          <p:cNvPr id="10" name="Rectangle 9">
            <a:extLst>
              <a:ext uri="{FF2B5EF4-FFF2-40B4-BE49-F238E27FC236}">
                <a16:creationId xmlns:a16="http://schemas.microsoft.com/office/drawing/2014/main" id="{B960EF52-57A6-1442-B154-B176A6B80F13}"/>
              </a:ext>
            </a:extLst>
          </p:cNvPr>
          <p:cNvSpPr/>
          <p:nvPr/>
        </p:nvSpPr>
        <p:spPr>
          <a:xfrm>
            <a:off x="6543675" y="5082752"/>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Innovation</a:t>
            </a:r>
          </a:p>
        </p:txBody>
      </p:sp>
      <p:sp>
        <p:nvSpPr>
          <p:cNvPr id="11" name="Rectangle 10">
            <a:extLst>
              <a:ext uri="{FF2B5EF4-FFF2-40B4-BE49-F238E27FC236}">
                <a16:creationId xmlns:a16="http://schemas.microsoft.com/office/drawing/2014/main" id="{D417B07C-583E-8D4F-AAA9-F5054763C0E1}"/>
              </a:ext>
            </a:extLst>
          </p:cNvPr>
          <p:cNvSpPr/>
          <p:nvPr/>
        </p:nvSpPr>
        <p:spPr>
          <a:xfrm>
            <a:off x="6543675" y="5782269"/>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Variability</a:t>
            </a:r>
          </a:p>
        </p:txBody>
      </p:sp>
      <p:pic>
        <p:nvPicPr>
          <p:cNvPr id="12" name="Picture 11">
            <a:extLst>
              <a:ext uri="{FF2B5EF4-FFF2-40B4-BE49-F238E27FC236}">
                <a16:creationId xmlns:a16="http://schemas.microsoft.com/office/drawing/2014/main" id="{3B29506A-25FF-5041-AE6D-3CDD3EE2509C}"/>
              </a:ext>
            </a:extLst>
          </p:cNvPr>
          <p:cNvPicPr>
            <a:picLocks noChangeAspect="1"/>
          </p:cNvPicPr>
          <p:nvPr/>
        </p:nvPicPr>
        <p:blipFill>
          <a:blip r:embed="rId4"/>
          <a:stretch>
            <a:fillRect/>
          </a:stretch>
        </p:blipFill>
        <p:spPr>
          <a:xfrm>
            <a:off x="1314865" y="4044451"/>
            <a:ext cx="3694458" cy="2609052"/>
          </a:xfrm>
          <a:prstGeom prst="rect">
            <a:avLst/>
          </a:prstGeom>
        </p:spPr>
      </p:pic>
    </p:spTree>
    <p:extLst>
      <p:ext uri="{BB962C8B-B14F-4D97-AF65-F5344CB8AC3E}">
        <p14:creationId xmlns:p14="http://schemas.microsoft.com/office/powerpoint/2010/main" val="30283323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E413EC-3346-1E4F-B01C-501485C0DF7A}"/>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
        <p:nvSpPr>
          <p:cNvPr id="5" name="Rectangle 4">
            <a:extLst>
              <a:ext uri="{FF2B5EF4-FFF2-40B4-BE49-F238E27FC236}">
                <a16:creationId xmlns:a16="http://schemas.microsoft.com/office/drawing/2014/main" id="{E10BD78B-CC6B-3546-B493-5B5C8D4B69CC}"/>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6" name="Rectangle 5">
            <a:extLst>
              <a:ext uri="{FF2B5EF4-FFF2-40B4-BE49-F238E27FC236}">
                <a16:creationId xmlns:a16="http://schemas.microsoft.com/office/drawing/2014/main" id="{45BEDB43-ACA4-994C-9BC3-F0B116CB463E}"/>
              </a:ext>
            </a:extLst>
          </p:cNvPr>
          <p:cNvSpPr/>
          <p:nvPr/>
        </p:nvSpPr>
        <p:spPr>
          <a:xfrm>
            <a:off x="4792952" y="5040878"/>
            <a:ext cx="3998169" cy="14905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7" name="Rectangle 6">
            <a:extLst>
              <a:ext uri="{FF2B5EF4-FFF2-40B4-BE49-F238E27FC236}">
                <a16:creationId xmlns:a16="http://schemas.microsoft.com/office/drawing/2014/main" id="{19CDE16C-C631-DE4B-884C-967B3E3C56B6}"/>
              </a:ext>
            </a:extLst>
          </p:cNvPr>
          <p:cNvSpPr/>
          <p:nvPr/>
        </p:nvSpPr>
        <p:spPr>
          <a:xfrm>
            <a:off x="391886" y="1118472"/>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8" name="Rectangle 7">
            <a:extLst>
              <a:ext uri="{FF2B5EF4-FFF2-40B4-BE49-F238E27FC236}">
                <a16:creationId xmlns:a16="http://schemas.microsoft.com/office/drawing/2014/main" id="{6E0046E0-AF3E-F946-B6DE-0BB2E8E38C32}"/>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9" name="Rectangle 8">
            <a:extLst>
              <a:ext uri="{FF2B5EF4-FFF2-40B4-BE49-F238E27FC236}">
                <a16:creationId xmlns:a16="http://schemas.microsoft.com/office/drawing/2014/main" id="{B1076B54-D1C3-A241-B73D-ED0A01B10D93}"/>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spTree>
    <p:extLst>
      <p:ext uri="{BB962C8B-B14F-4D97-AF65-F5344CB8AC3E}">
        <p14:creationId xmlns:p14="http://schemas.microsoft.com/office/powerpoint/2010/main" val="2190330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13" name="Rectangle 12">
            <a:extLst>
              <a:ext uri="{FF2B5EF4-FFF2-40B4-BE49-F238E27FC236}">
                <a16:creationId xmlns:a16="http://schemas.microsoft.com/office/drawing/2014/main" id="{BC3D0319-F4D3-C24B-91AE-7C1EF1EDE8FD}"/>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14" name="Rectangle 13">
            <a:extLst>
              <a:ext uri="{FF2B5EF4-FFF2-40B4-BE49-F238E27FC236}">
                <a16:creationId xmlns:a16="http://schemas.microsoft.com/office/drawing/2014/main" id="{57A1FD71-746F-E94F-8621-1168F042625E}"/>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3005891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4"/>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13" name="Rectangle 12">
            <a:extLst>
              <a:ext uri="{FF2B5EF4-FFF2-40B4-BE49-F238E27FC236}">
                <a16:creationId xmlns:a16="http://schemas.microsoft.com/office/drawing/2014/main" id="{0ADF31F8-6E1B-4B41-9D07-8CB1AA10406A}"/>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4029637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4"/>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5"/>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31" name="Rectangle 30">
            <a:extLst>
              <a:ext uri="{FF2B5EF4-FFF2-40B4-BE49-F238E27FC236}">
                <a16:creationId xmlns:a16="http://schemas.microsoft.com/office/drawing/2014/main" id="{187BB181-D230-7248-99BF-E5E780DC01A1}"/>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581826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4"/>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5"/>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6"/>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Tree>
    <p:extLst>
      <p:ext uri="{BB962C8B-B14F-4D97-AF65-F5344CB8AC3E}">
        <p14:creationId xmlns:p14="http://schemas.microsoft.com/office/powerpoint/2010/main" val="1257755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4"/>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5"/>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6"/>
          <a:stretch>
            <a:fillRect/>
          </a:stretch>
        </p:blipFill>
        <p:spPr>
          <a:xfrm>
            <a:off x="437470" y="3029555"/>
            <a:ext cx="3554123" cy="1560200"/>
          </a:xfrm>
          <a:prstGeom prst="rect">
            <a:avLst/>
          </a:prstGeom>
        </p:spPr>
      </p:pic>
      <p:sp>
        <p:nvSpPr>
          <p:cNvPr id="20" name="Rectangle 19">
            <a:extLst>
              <a:ext uri="{FF2B5EF4-FFF2-40B4-BE49-F238E27FC236}">
                <a16:creationId xmlns:a16="http://schemas.microsoft.com/office/drawing/2014/main" id="{9ECEAA27-B06E-A94D-8932-5B25D5D03175}"/>
              </a:ext>
            </a:extLst>
          </p:cNvPr>
          <p:cNvSpPr/>
          <p:nvPr/>
        </p:nvSpPr>
        <p:spPr>
          <a:xfrm>
            <a:off x="4792952" y="5040878"/>
            <a:ext cx="3998169" cy="14905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14" name="Picture 13">
            <a:extLst>
              <a:ext uri="{FF2B5EF4-FFF2-40B4-BE49-F238E27FC236}">
                <a16:creationId xmlns:a16="http://schemas.microsoft.com/office/drawing/2014/main" id="{5B381BFD-7A32-E344-A6CE-08FD002CF8A0}"/>
              </a:ext>
            </a:extLst>
          </p:cNvPr>
          <p:cNvPicPr>
            <a:picLocks noChangeAspect="1"/>
          </p:cNvPicPr>
          <p:nvPr/>
        </p:nvPicPr>
        <p:blipFill>
          <a:blip r:embed="rId7"/>
          <a:stretch>
            <a:fillRect/>
          </a:stretch>
        </p:blipFill>
        <p:spPr>
          <a:xfrm>
            <a:off x="4868631" y="3000749"/>
            <a:ext cx="3837899" cy="1560200"/>
          </a:xfrm>
          <a:prstGeom prst="rect">
            <a:avLst/>
          </a:prstGeom>
        </p:spPr>
      </p:pic>
    </p:spTree>
    <p:extLst>
      <p:ext uri="{BB962C8B-B14F-4D97-AF65-F5344CB8AC3E}">
        <p14:creationId xmlns:p14="http://schemas.microsoft.com/office/powerpoint/2010/main" val="2915556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sp>
        <p:nvSpPr>
          <p:cNvPr id="13" name="Rectangle 12">
            <a:extLst>
              <a:ext uri="{FF2B5EF4-FFF2-40B4-BE49-F238E27FC236}">
                <a16:creationId xmlns:a16="http://schemas.microsoft.com/office/drawing/2014/main" id="{88CE18E8-F9E0-1D46-9475-629D0806646D}"/>
              </a:ext>
            </a:extLst>
          </p:cNvPr>
          <p:cNvSpPr/>
          <p:nvPr/>
        </p:nvSpPr>
        <p:spPr>
          <a:xfrm>
            <a:off x="4792952" y="5131437"/>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4" name="Rectangle 13">
            <a:extLst>
              <a:ext uri="{FF2B5EF4-FFF2-40B4-BE49-F238E27FC236}">
                <a16:creationId xmlns:a16="http://schemas.microsoft.com/office/drawing/2014/main" id="{BCF90B6A-58ED-EB44-B145-3989C9282DE1}"/>
              </a:ext>
            </a:extLst>
          </p:cNvPr>
          <p:cNvSpPr/>
          <p:nvPr/>
        </p:nvSpPr>
        <p:spPr>
          <a:xfrm>
            <a:off x="4792952" y="5925481"/>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5" name="Rectangle 14">
            <a:extLst>
              <a:ext uri="{FF2B5EF4-FFF2-40B4-BE49-F238E27FC236}">
                <a16:creationId xmlns:a16="http://schemas.microsoft.com/office/drawing/2014/main" id="{C34FD889-5283-3746-AEE3-7D010559DEAB}"/>
              </a:ext>
            </a:extLst>
          </p:cNvPr>
          <p:cNvSpPr/>
          <p:nvPr/>
        </p:nvSpPr>
        <p:spPr>
          <a:xfrm>
            <a:off x="6849319" y="5155180"/>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6" name="Rectangle 15">
            <a:extLst>
              <a:ext uri="{FF2B5EF4-FFF2-40B4-BE49-F238E27FC236}">
                <a16:creationId xmlns:a16="http://schemas.microsoft.com/office/drawing/2014/main" id="{CCF2EC02-B4FE-B24B-AB50-2E78841CE2B9}"/>
              </a:ext>
            </a:extLst>
          </p:cNvPr>
          <p:cNvSpPr/>
          <p:nvPr/>
        </p:nvSpPr>
        <p:spPr>
          <a:xfrm>
            <a:off x="6849319" y="5952078"/>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4"/>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5"/>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6"/>
          <a:stretch>
            <a:fillRect/>
          </a:stretch>
        </p:blipFill>
        <p:spPr>
          <a:xfrm>
            <a:off x="437470" y="3029555"/>
            <a:ext cx="3554123" cy="1560200"/>
          </a:xfrm>
          <a:prstGeom prst="rect">
            <a:avLst/>
          </a:prstGeom>
        </p:spPr>
      </p:pic>
      <p:pic>
        <p:nvPicPr>
          <p:cNvPr id="20" name="Picture 19">
            <a:extLst>
              <a:ext uri="{FF2B5EF4-FFF2-40B4-BE49-F238E27FC236}">
                <a16:creationId xmlns:a16="http://schemas.microsoft.com/office/drawing/2014/main" id="{A595A3C6-89E6-0A49-9B93-4E1A281814A6}"/>
              </a:ext>
            </a:extLst>
          </p:cNvPr>
          <p:cNvPicPr>
            <a:picLocks noChangeAspect="1"/>
          </p:cNvPicPr>
          <p:nvPr/>
        </p:nvPicPr>
        <p:blipFill>
          <a:blip r:embed="rId7"/>
          <a:stretch>
            <a:fillRect/>
          </a:stretch>
        </p:blipFill>
        <p:spPr>
          <a:xfrm>
            <a:off x="4868631" y="3000749"/>
            <a:ext cx="3837899" cy="1560200"/>
          </a:xfrm>
          <a:prstGeom prst="rect">
            <a:avLst/>
          </a:prstGeom>
        </p:spPr>
      </p:pic>
    </p:spTree>
    <p:extLst>
      <p:ext uri="{BB962C8B-B14F-4D97-AF65-F5344CB8AC3E}">
        <p14:creationId xmlns:p14="http://schemas.microsoft.com/office/powerpoint/2010/main" val="20085764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5192" y="1573829"/>
            <a:ext cx="709803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432FF"/>
                </a:solidFill>
                <a:latin typeface="+mn-lt"/>
                <a:ea typeface="Helvetica" charset="0"/>
                <a:cs typeface="Helvetica" charset="0"/>
              </a:rPr>
              <a:t>Questions?</a:t>
            </a:r>
          </a:p>
        </p:txBody>
      </p:sp>
      <p:sp>
        <p:nvSpPr>
          <p:cNvPr id="5" name="Content Placeholder 2"/>
          <p:cNvSpPr>
            <a:spLocks noGrp="1"/>
          </p:cNvSpPr>
          <p:nvPr>
            <p:ph idx="4294967295"/>
          </p:nvPr>
        </p:nvSpPr>
        <p:spPr>
          <a:xfrm>
            <a:off x="0" y="2297113"/>
            <a:ext cx="3795713" cy="3263900"/>
          </a:xfrm>
          <a:prstGeom prst="rect">
            <a:avLst/>
          </a:prstGeom>
        </p:spPr>
        <p:txBody>
          <a:bodyPr>
            <a:normAutofit/>
          </a:bodyPr>
          <a:lstStyle/>
          <a:p>
            <a:pPr marL="0" indent="0" algn="ctr">
              <a:buNone/>
            </a:pPr>
            <a:endParaRPr lang="en-US" sz="2400" b="1" dirty="0">
              <a:ea typeface="Helvetica" charset="0"/>
              <a:cs typeface="Helvetica" charset="0"/>
            </a:endParaRPr>
          </a:p>
          <a:p>
            <a:pPr marL="0" indent="0" algn="ctr">
              <a:buNone/>
            </a:pPr>
            <a:r>
              <a:rPr lang="en-US" sz="2400" b="1" dirty="0">
                <a:solidFill>
                  <a:srgbClr val="0432FF"/>
                </a:solidFill>
                <a:ea typeface="Helvetica" charset="0"/>
                <a:cs typeface="Helvetica" charset="0"/>
              </a:rPr>
              <a:t>Special Thanks to: </a:t>
            </a:r>
          </a:p>
          <a:p>
            <a:pPr marL="0" indent="0" algn="ctr">
              <a:buNone/>
            </a:pPr>
            <a:r>
              <a:rPr lang="en-US" sz="2400" dirty="0">
                <a:solidFill>
                  <a:schemeClr val="tx1"/>
                </a:solidFill>
                <a:ea typeface="Helvetica" charset="0"/>
                <a:cs typeface="Helvetica" charset="0"/>
              </a:rPr>
              <a:t>Josh Jackson</a:t>
            </a:r>
          </a:p>
          <a:p>
            <a:pPr marL="0" indent="0" algn="ctr">
              <a:buNone/>
            </a:pPr>
            <a:r>
              <a:rPr lang="en-US" sz="2400" dirty="0">
                <a:solidFill>
                  <a:schemeClr val="tx1"/>
                </a:solidFill>
                <a:ea typeface="Helvetica" charset="0"/>
                <a:cs typeface="Helvetica" charset="0"/>
              </a:rPr>
              <a:t>The </a:t>
            </a:r>
            <a:r>
              <a:rPr lang="en-US" sz="2400" dirty="0" err="1">
                <a:solidFill>
                  <a:schemeClr val="tx1"/>
                </a:solidFill>
                <a:ea typeface="Helvetica" charset="0"/>
                <a:cs typeface="Helvetica" charset="0"/>
              </a:rPr>
              <a:t>PMaD</a:t>
            </a:r>
            <a:r>
              <a:rPr lang="en-US" sz="2400" dirty="0">
                <a:solidFill>
                  <a:schemeClr val="tx1"/>
                </a:solidFill>
                <a:ea typeface="Helvetica" charset="0"/>
                <a:cs typeface="Helvetica" charset="0"/>
              </a:rPr>
              <a:t> Lab</a:t>
            </a:r>
          </a:p>
          <a:p>
            <a:pPr marL="0" indent="0" algn="ctr">
              <a:buNone/>
            </a:pPr>
            <a:endParaRPr lang="en-US" sz="1500" dirty="0">
              <a:solidFill>
                <a:schemeClr val="tx1"/>
              </a:solidFill>
              <a:ea typeface="Helvetica" charset="0"/>
              <a:cs typeface="Helvetica" charset="0"/>
            </a:endParaRPr>
          </a:p>
          <a:p>
            <a:pPr marL="0" indent="0" algn="ctr">
              <a:buNone/>
            </a:pPr>
            <a:r>
              <a:rPr lang="en-US" sz="2400" dirty="0">
                <a:solidFill>
                  <a:schemeClr val="tx1"/>
                </a:solidFill>
                <a:ea typeface="Helvetica" charset="0"/>
                <a:cs typeface="Helvetica" charset="0"/>
              </a:rPr>
              <a:t>(And the people who brought us PAIRS data)</a:t>
            </a:r>
          </a:p>
        </p:txBody>
      </p:sp>
      <p:sp>
        <p:nvSpPr>
          <p:cNvPr id="6" name="Content Placeholder 2"/>
          <p:cNvSpPr txBox="1">
            <a:spLocks/>
          </p:cNvSpPr>
          <p:nvPr/>
        </p:nvSpPr>
        <p:spPr>
          <a:xfrm>
            <a:off x="5747659" y="2408634"/>
            <a:ext cx="3151415" cy="3263504"/>
          </a:xfrm>
          <a:prstGeom prst="rect">
            <a:avLst/>
          </a:prstGeom>
        </p:spPr>
        <p:txBody>
          <a:bodyPr vert="horz" lIns="68580" tIns="34290" rIns="68580" bIns="34290" rtlCol="0">
            <a:normAutofit/>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lgn="ctr">
              <a:buNone/>
            </a:pP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Results:</a:t>
            </a:r>
          </a:p>
          <a:p>
            <a:pPr marL="0" indent="0" algn="ctr">
              <a:buNone/>
            </a:pPr>
            <a:r>
              <a:rPr lang="en-US" sz="2100" dirty="0">
                <a:ea typeface="Helvetica" charset="0"/>
                <a:cs typeface="Helvetica" charset="0"/>
              </a:rPr>
              <a:t>https://</a:t>
            </a:r>
            <a:r>
              <a:rPr lang="en-US" sz="2100" dirty="0" err="1">
                <a:ea typeface="Helvetica" charset="0"/>
                <a:cs typeface="Helvetica" charset="0"/>
              </a:rPr>
              <a:t>pmdlab.wustl.edu</a:t>
            </a:r>
            <a:r>
              <a:rPr lang="en-US" sz="2100" dirty="0">
                <a:ea typeface="Helvetica" charset="0"/>
                <a:cs typeface="Helvetica" charset="0"/>
              </a:rPr>
              <a:t>/Beck_2019.html</a:t>
            </a: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Data and Code:</a:t>
            </a:r>
          </a:p>
          <a:p>
            <a:pPr marL="0" indent="0" algn="ctr">
              <a:buNone/>
            </a:pPr>
            <a:r>
              <a:rPr lang="en-US" sz="2100" dirty="0"/>
              <a:t>https://</a:t>
            </a:r>
            <a:r>
              <a:rPr lang="en-US" sz="2100" dirty="0" err="1"/>
              <a:t>github.com</a:t>
            </a:r>
            <a:r>
              <a:rPr lang="en-US" sz="2100" dirty="0"/>
              <a:t>/</a:t>
            </a:r>
            <a:r>
              <a:rPr lang="en-US" sz="2100" dirty="0" err="1"/>
              <a:t>emoriebeck</a:t>
            </a:r>
            <a:r>
              <a:rPr lang="en-US" sz="2100" dirty="0"/>
              <a:t>/APS_2018</a:t>
            </a:r>
            <a:endParaRPr lang="en-US" sz="2100" dirty="0">
              <a:ea typeface="Helvetica" charset="0"/>
              <a:cs typeface="Helvetica" charset="0"/>
            </a:endParaRPr>
          </a:p>
        </p:txBody>
      </p:sp>
      <p:cxnSp>
        <p:nvCxnSpPr>
          <p:cNvPr id="10" name="Straight Connector 9"/>
          <p:cNvCxnSpPr>
            <a:cxnSpLocks/>
          </p:cNvCxnSpPr>
          <p:nvPr/>
        </p:nvCxnSpPr>
        <p:spPr>
          <a:xfrm flipV="1">
            <a:off x="5308464" y="3290208"/>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1" idx="3"/>
          </p:cNvCxnSpPr>
          <p:nvPr/>
        </p:nvCxnSpPr>
        <p:spPr>
          <a:xfrm flipV="1">
            <a:off x="5308464" y="4557079"/>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5D4C142-A42B-9D4B-91EB-E9737482BEF7}"/>
              </a:ext>
            </a:extLst>
          </p:cNvPr>
          <p:cNvPicPr>
            <a:picLocks noChangeAspect="1"/>
          </p:cNvPicPr>
          <p:nvPr/>
        </p:nvPicPr>
        <p:blipFill>
          <a:blip r:embed="rId3"/>
          <a:stretch>
            <a:fillRect/>
          </a:stretch>
        </p:blipFill>
        <p:spPr>
          <a:xfrm>
            <a:off x="4120148" y="2716149"/>
            <a:ext cx="1148117" cy="1148117"/>
          </a:xfrm>
          <a:prstGeom prst="rect">
            <a:avLst/>
          </a:prstGeom>
        </p:spPr>
      </p:pic>
      <p:pic>
        <p:nvPicPr>
          <p:cNvPr id="13" name="Picture 12">
            <a:extLst>
              <a:ext uri="{FF2B5EF4-FFF2-40B4-BE49-F238E27FC236}">
                <a16:creationId xmlns:a16="http://schemas.microsoft.com/office/drawing/2014/main" id="{61CDE70D-1A29-CB46-B351-2473E8D46F2B}"/>
              </a:ext>
            </a:extLst>
          </p:cNvPr>
          <p:cNvPicPr>
            <a:picLocks noChangeAspect="1"/>
          </p:cNvPicPr>
          <p:nvPr/>
        </p:nvPicPr>
        <p:blipFill>
          <a:blip r:embed="rId4"/>
          <a:stretch>
            <a:fillRect/>
          </a:stretch>
        </p:blipFill>
        <p:spPr>
          <a:xfrm>
            <a:off x="4117617" y="4021431"/>
            <a:ext cx="1150647" cy="1150647"/>
          </a:xfrm>
          <a:prstGeom prst="rect">
            <a:avLst/>
          </a:prstGeom>
        </p:spPr>
      </p:pic>
    </p:spTree>
    <p:extLst>
      <p:ext uri="{BB962C8B-B14F-4D97-AF65-F5344CB8AC3E}">
        <p14:creationId xmlns:p14="http://schemas.microsoft.com/office/powerpoint/2010/main" val="135266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32B15B1-57F2-794E-9E70-76A8A2773DE3}"/>
              </a:ext>
            </a:extLst>
          </p:cNvPr>
          <p:cNvSpPr/>
          <p:nvPr/>
        </p:nvSpPr>
        <p:spPr>
          <a:xfrm>
            <a:off x="422100" y="51199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Reflective</a:t>
            </a:r>
          </a:p>
        </p:txBody>
      </p:sp>
      <p:sp>
        <p:nvSpPr>
          <p:cNvPr id="41" name="Rectangle 40">
            <a:extLst>
              <a:ext uri="{FF2B5EF4-FFF2-40B4-BE49-F238E27FC236}">
                <a16:creationId xmlns:a16="http://schemas.microsoft.com/office/drawing/2014/main" id="{7D455F89-648E-C84A-824F-F6730D0F6BB0}"/>
              </a:ext>
            </a:extLst>
          </p:cNvPr>
          <p:cNvSpPr/>
          <p:nvPr/>
        </p:nvSpPr>
        <p:spPr>
          <a:xfrm>
            <a:off x="2260873" y="6279334"/>
            <a:ext cx="6883127" cy="578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ysClr val="windowText" lastClr="000000"/>
                </a:solidFill>
              </a:rPr>
              <a:t>Borsboom, </a:t>
            </a:r>
            <a:r>
              <a:rPr lang="en-US" sz="1400" b="1" dirty="0" err="1">
                <a:solidFill>
                  <a:sysClr val="windowText" lastClr="000000"/>
                </a:solidFill>
              </a:rPr>
              <a:t>Melenberg</a:t>
            </a:r>
            <a:r>
              <a:rPr lang="en-US" sz="1400" b="1" dirty="0">
                <a:solidFill>
                  <a:sysClr val="windowText" lastClr="000000"/>
                </a:solidFill>
              </a:rPr>
              <a:t>, &amp; Van Heerden, 2003; Molenaar, 2004; </a:t>
            </a:r>
            <a:r>
              <a:rPr lang="en-US" sz="1400" b="1" dirty="0" err="1">
                <a:solidFill>
                  <a:sysClr val="windowText" lastClr="000000"/>
                </a:solidFill>
              </a:rPr>
              <a:t>Schmittman</a:t>
            </a:r>
            <a:r>
              <a:rPr lang="en-US" sz="1400" b="1" dirty="0">
                <a:solidFill>
                  <a:sysClr val="windowText" lastClr="000000"/>
                </a:solidFill>
              </a:rPr>
              <a:t> et al., 2013 </a:t>
            </a:r>
          </a:p>
        </p:txBody>
      </p:sp>
      <p:sp>
        <p:nvSpPr>
          <p:cNvPr id="15" name="Oval 14">
            <a:extLst>
              <a:ext uri="{FF2B5EF4-FFF2-40B4-BE49-F238E27FC236}">
                <a16:creationId xmlns:a16="http://schemas.microsoft.com/office/drawing/2014/main" id="{A1414228-740C-8F41-AA15-0527F416C392}"/>
              </a:ext>
            </a:extLst>
          </p:cNvPr>
          <p:cNvSpPr/>
          <p:nvPr/>
        </p:nvSpPr>
        <p:spPr>
          <a:xfrm>
            <a:off x="621585" y="1632358"/>
            <a:ext cx="640080" cy="640080"/>
          </a:xfrm>
          <a:prstGeom prst="ellipse">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16" name="Oval 15">
            <a:extLst>
              <a:ext uri="{FF2B5EF4-FFF2-40B4-BE49-F238E27FC236}">
                <a16:creationId xmlns:a16="http://schemas.microsoft.com/office/drawing/2014/main" id="{1E90EA65-5313-CB49-BD59-F4BBEFE74D8A}"/>
              </a:ext>
            </a:extLst>
          </p:cNvPr>
          <p:cNvSpPr/>
          <p:nvPr/>
        </p:nvSpPr>
        <p:spPr>
          <a:xfrm>
            <a:off x="2761959" y="1632358"/>
            <a:ext cx="640080" cy="64008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17" name="Oval 16">
            <a:extLst>
              <a:ext uri="{FF2B5EF4-FFF2-40B4-BE49-F238E27FC236}">
                <a16:creationId xmlns:a16="http://schemas.microsoft.com/office/drawing/2014/main" id="{D83605E8-57A9-2644-80E4-9B9242572375}"/>
              </a:ext>
            </a:extLst>
          </p:cNvPr>
          <p:cNvSpPr/>
          <p:nvPr/>
        </p:nvSpPr>
        <p:spPr>
          <a:xfrm>
            <a:off x="2048501" y="1632358"/>
            <a:ext cx="640080" cy="6400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8" name="Oval 17">
            <a:extLst>
              <a:ext uri="{FF2B5EF4-FFF2-40B4-BE49-F238E27FC236}">
                <a16:creationId xmlns:a16="http://schemas.microsoft.com/office/drawing/2014/main" id="{48CDD7A0-CBCC-9D4A-BBE9-D8B0F9408917}"/>
              </a:ext>
            </a:extLst>
          </p:cNvPr>
          <p:cNvSpPr/>
          <p:nvPr/>
        </p:nvSpPr>
        <p:spPr>
          <a:xfrm>
            <a:off x="1335043" y="1632358"/>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9" name="Oval 18">
            <a:extLst>
              <a:ext uri="{FF2B5EF4-FFF2-40B4-BE49-F238E27FC236}">
                <a16:creationId xmlns:a16="http://schemas.microsoft.com/office/drawing/2014/main" id="{174E8B50-F86A-4049-B58A-B1213BE482FF}"/>
              </a:ext>
            </a:extLst>
          </p:cNvPr>
          <p:cNvSpPr/>
          <p:nvPr/>
        </p:nvSpPr>
        <p:spPr>
          <a:xfrm>
            <a:off x="3475416" y="1632358"/>
            <a:ext cx="640080" cy="6400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cxnSp>
        <p:nvCxnSpPr>
          <p:cNvPr id="20" name="Straight Arrow Connector 19">
            <a:extLst>
              <a:ext uri="{FF2B5EF4-FFF2-40B4-BE49-F238E27FC236}">
                <a16:creationId xmlns:a16="http://schemas.microsoft.com/office/drawing/2014/main" id="{FFF455F8-B3D6-9F4C-88DD-3A164C63A4BF}"/>
              </a:ext>
            </a:extLst>
          </p:cNvPr>
          <p:cNvCxnSpPr>
            <a:cxnSpLocks/>
            <a:stCxn id="15" idx="4"/>
          </p:cNvCxnSpPr>
          <p:nvPr/>
        </p:nvCxnSpPr>
        <p:spPr>
          <a:xfrm flipH="1">
            <a:off x="621585" y="2272438"/>
            <a:ext cx="320040"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E5DF93-49BD-DB4B-9F49-A4BB3132C710}"/>
              </a:ext>
            </a:extLst>
          </p:cNvPr>
          <p:cNvCxnSpPr>
            <a:cxnSpLocks/>
            <a:stCxn id="15" idx="4"/>
          </p:cNvCxnSpPr>
          <p:nvPr/>
        </p:nvCxnSpPr>
        <p:spPr>
          <a:xfrm>
            <a:off x="941625" y="2272438"/>
            <a:ext cx="122251"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EFC38B8-D14A-0848-92BD-B7AACBE9281F}"/>
              </a:ext>
            </a:extLst>
          </p:cNvPr>
          <p:cNvSpPr/>
          <p:nvPr/>
        </p:nvSpPr>
        <p:spPr>
          <a:xfrm>
            <a:off x="49345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548DA30-1F08-8644-B66C-0EDBC9EEB64A}"/>
              </a:ext>
            </a:extLst>
          </p:cNvPr>
          <p:cNvSpPr/>
          <p:nvPr/>
        </p:nvSpPr>
        <p:spPr>
          <a:xfrm>
            <a:off x="291526"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1</a:t>
            </a:r>
            <a:endParaRPr lang="en-US" sz="1200" b="1" dirty="0">
              <a:solidFill>
                <a:schemeClr val="tx1"/>
              </a:solidFill>
            </a:endParaRPr>
          </a:p>
        </p:txBody>
      </p:sp>
      <p:sp>
        <p:nvSpPr>
          <p:cNvPr id="24" name="Rectangle 23">
            <a:extLst>
              <a:ext uri="{FF2B5EF4-FFF2-40B4-BE49-F238E27FC236}">
                <a16:creationId xmlns:a16="http://schemas.microsoft.com/office/drawing/2014/main" id="{5868FA63-8242-9D44-9FB1-D76DA2B4B67D}"/>
              </a:ext>
            </a:extLst>
          </p:cNvPr>
          <p:cNvSpPr/>
          <p:nvPr/>
        </p:nvSpPr>
        <p:spPr>
          <a:xfrm>
            <a:off x="74057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3712A38-764B-6740-8DE3-4B3DC07E8234}"/>
              </a:ext>
            </a:extLst>
          </p:cNvPr>
          <p:cNvSpPr/>
          <p:nvPr/>
        </p:nvSpPr>
        <p:spPr>
          <a:xfrm>
            <a:off x="98770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4F79774-640E-C841-A5D1-B4F6DBC59A67}"/>
              </a:ext>
            </a:extLst>
          </p:cNvPr>
          <p:cNvSpPr/>
          <p:nvPr/>
        </p:nvSpPr>
        <p:spPr>
          <a:xfrm>
            <a:off x="148194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37DFC13-CFED-2E47-A7B2-DEE6C1012104}"/>
              </a:ext>
            </a:extLst>
          </p:cNvPr>
          <p:cNvSpPr/>
          <p:nvPr/>
        </p:nvSpPr>
        <p:spPr>
          <a:xfrm>
            <a:off x="197618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1D838D4-E737-344A-A328-B76812BCE13C}"/>
              </a:ext>
            </a:extLst>
          </p:cNvPr>
          <p:cNvSpPr/>
          <p:nvPr/>
        </p:nvSpPr>
        <p:spPr>
          <a:xfrm>
            <a:off x="247043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992EC0A1-2B70-9A42-B756-1ADD49DCB5B5}"/>
              </a:ext>
            </a:extLst>
          </p:cNvPr>
          <p:cNvSpPr/>
          <p:nvPr/>
        </p:nvSpPr>
        <p:spPr>
          <a:xfrm>
            <a:off x="123482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9C3DF59A-FEE4-874C-A5FC-6EBFF2740690}"/>
              </a:ext>
            </a:extLst>
          </p:cNvPr>
          <p:cNvSpPr/>
          <p:nvPr/>
        </p:nvSpPr>
        <p:spPr>
          <a:xfrm>
            <a:off x="172906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3AF9FF6-9F8A-714A-84E9-610570754B04}"/>
              </a:ext>
            </a:extLst>
          </p:cNvPr>
          <p:cNvSpPr/>
          <p:nvPr/>
        </p:nvSpPr>
        <p:spPr>
          <a:xfrm>
            <a:off x="222331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856661E-EDE8-3C43-9511-3EC0BE722E41}"/>
              </a:ext>
            </a:extLst>
          </p:cNvPr>
          <p:cNvSpPr/>
          <p:nvPr/>
        </p:nvSpPr>
        <p:spPr>
          <a:xfrm>
            <a:off x="271755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A083F0D4-12D6-4942-B9D8-84D54D2E5B42}"/>
              </a:ext>
            </a:extLst>
          </p:cNvPr>
          <p:cNvSpPr/>
          <p:nvPr/>
        </p:nvSpPr>
        <p:spPr>
          <a:xfrm>
            <a:off x="2964676"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38CC364-C6F5-1745-8B6B-6BE0B9F179F1}"/>
              </a:ext>
            </a:extLst>
          </p:cNvPr>
          <p:cNvSpPr/>
          <p:nvPr/>
        </p:nvSpPr>
        <p:spPr>
          <a:xfrm>
            <a:off x="3211798"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0645069-DC05-4746-AA84-8ACEC2F3891B}"/>
              </a:ext>
            </a:extLst>
          </p:cNvPr>
          <p:cNvSpPr/>
          <p:nvPr/>
        </p:nvSpPr>
        <p:spPr>
          <a:xfrm>
            <a:off x="3458920"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C05DED15-BDE4-4C4D-9ECD-5F55BF15DF7B}"/>
              </a:ext>
            </a:extLst>
          </p:cNvPr>
          <p:cNvSpPr/>
          <p:nvPr/>
        </p:nvSpPr>
        <p:spPr>
          <a:xfrm>
            <a:off x="3706042"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76FAAE4-D082-7642-951C-31A7B78D3EC4}"/>
              </a:ext>
            </a:extLst>
          </p:cNvPr>
          <p:cNvSpPr/>
          <p:nvPr/>
        </p:nvSpPr>
        <p:spPr>
          <a:xfrm>
            <a:off x="3953164" y="4311242"/>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6CC04CB6-9141-F44D-A294-796B439763E7}"/>
              </a:ext>
            </a:extLst>
          </p:cNvPr>
          <p:cNvSpPr/>
          <p:nvPr/>
        </p:nvSpPr>
        <p:spPr>
          <a:xfrm>
            <a:off x="54563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2</a:t>
            </a:r>
            <a:endParaRPr lang="en-US" sz="1200" b="1" dirty="0">
              <a:solidFill>
                <a:schemeClr val="tx1"/>
              </a:solidFill>
            </a:endParaRPr>
          </a:p>
        </p:txBody>
      </p:sp>
      <p:sp>
        <p:nvSpPr>
          <p:cNvPr id="52" name="Rectangle 51">
            <a:extLst>
              <a:ext uri="{FF2B5EF4-FFF2-40B4-BE49-F238E27FC236}">
                <a16:creationId xmlns:a16="http://schemas.microsoft.com/office/drawing/2014/main" id="{1695C027-B83A-3143-8E09-F62BD2D0BE71}"/>
              </a:ext>
            </a:extLst>
          </p:cNvPr>
          <p:cNvSpPr/>
          <p:nvPr/>
        </p:nvSpPr>
        <p:spPr>
          <a:xfrm>
            <a:off x="792534"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a:t>
            </a:r>
            <a:r>
              <a:rPr lang="en-US" sz="1200" b="1" baseline="-25000" dirty="0">
                <a:solidFill>
                  <a:schemeClr val="tx1"/>
                </a:solidFill>
              </a:rPr>
              <a:t>3</a:t>
            </a:r>
            <a:endParaRPr lang="en-US" sz="1200" b="1" dirty="0">
              <a:solidFill>
                <a:schemeClr val="tx1"/>
              </a:solidFill>
            </a:endParaRPr>
          </a:p>
        </p:txBody>
      </p:sp>
      <p:sp>
        <p:nvSpPr>
          <p:cNvPr id="53" name="Rectangle 52">
            <a:extLst>
              <a:ext uri="{FF2B5EF4-FFF2-40B4-BE49-F238E27FC236}">
                <a16:creationId xmlns:a16="http://schemas.microsoft.com/office/drawing/2014/main" id="{0D6DCE7B-926D-6843-AF85-702FBACFF758}"/>
              </a:ext>
            </a:extLst>
          </p:cNvPr>
          <p:cNvSpPr/>
          <p:nvPr/>
        </p:nvSpPr>
        <p:spPr>
          <a:xfrm>
            <a:off x="102391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1</a:t>
            </a:r>
            <a:endParaRPr lang="en-US" sz="1200" b="1" dirty="0">
              <a:solidFill>
                <a:schemeClr val="tx1"/>
              </a:solidFill>
            </a:endParaRPr>
          </a:p>
        </p:txBody>
      </p:sp>
      <p:sp>
        <p:nvSpPr>
          <p:cNvPr id="54" name="Rectangle 53">
            <a:extLst>
              <a:ext uri="{FF2B5EF4-FFF2-40B4-BE49-F238E27FC236}">
                <a16:creationId xmlns:a16="http://schemas.microsoft.com/office/drawing/2014/main" id="{1E905485-DA46-DE44-81EC-967A8C258E2F}"/>
              </a:ext>
            </a:extLst>
          </p:cNvPr>
          <p:cNvSpPr/>
          <p:nvPr/>
        </p:nvSpPr>
        <p:spPr>
          <a:xfrm>
            <a:off x="1278024"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2</a:t>
            </a:r>
            <a:endParaRPr lang="en-US" sz="1200" b="1" dirty="0">
              <a:solidFill>
                <a:schemeClr val="tx1"/>
              </a:solidFill>
            </a:endParaRPr>
          </a:p>
        </p:txBody>
      </p:sp>
      <p:sp>
        <p:nvSpPr>
          <p:cNvPr id="55" name="Rectangle 54">
            <a:extLst>
              <a:ext uri="{FF2B5EF4-FFF2-40B4-BE49-F238E27FC236}">
                <a16:creationId xmlns:a16="http://schemas.microsoft.com/office/drawing/2014/main" id="{9EF6D472-CE1A-FC42-8D5E-55A3E79A6575}"/>
              </a:ext>
            </a:extLst>
          </p:cNvPr>
          <p:cNvSpPr/>
          <p:nvPr/>
        </p:nvSpPr>
        <p:spPr>
          <a:xfrm>
            <a:off x="1524923"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a:t>
            </a:r>
            <a:r>
              <a:rPr lang="en-US" sz="1200" b="1" baseline="-25000" dirty="0">
                <a:solidFill>
                  <a:schemeClr val="tx1"/>
                </a:solidFill>
              </a:rPr>
              <a:t>3</a:t>
            </a:r>
            <a:endParaRPr lang="en-US" sz="1200" b="1" dirty="0">
              <a:solidFill>
                <a:schemeClr val="tx1"/>
              </a:solidFill>
            </a:endParaRPr>
          </a:p>
        </p:txBody>
      </p:sp>
      <p:sp>
        <p:nvSpPr>
          <p:cNvPr id="56" name="Rectangle 55">
            <a:extLst>
              <a:ext uri="{FF2B5EF4-FFF2-40B4-BE49-F238E27FC236}">
                <a16:creationId xmlns:a16="http://schemas.microsoft.com/office/drawing/2014/main" id="{B43CCBA2-0AF0-F54D-B52D-14456E55F557}"/>
              </a:ext>
            </a:extLst>
          </p:cNvPr>
          <p:cNvSpPr/>
          <p:nvPr/>
        </p:nvSpPr>
        <p:spPr>
          <a:xfrm>
            <a:off x="1772427"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1</a:t>
            </a:r>
            <a:endParaRPr lang="en-US" sz="1200" b="1" dirty="0">
              <a:solidFill>
                <a:schemeClr val="tx1"/>
              </a:solidFill>
            </a:endParaRPr>
          </a:p>
        </p:txBody>
      </p:sp>
      <p:sp>
        <p:nvSpPr>
          <p:cNvPr id="57" name="Rectangle 56">
            <a:extLst>
              <a:ext uri="{FF2B5EF4-FFF2-40B4-BE49-F238E27FC236}">
                <a16:creationId xmlns:a16="http://schemas.microsoft.com/office/drawing/2014/main" id="{A6571CE1-6697-234D-8E60-ECD8F51C3E8A}"/>
              </a:ext>
            </a:extLst>
          </p:cNvPr>
          <p:cNvSpPr/>
          <p:nvPr/>
        </p:nvSpPr>
        <p:spPr>
          <a:xfrm>
            <a:off x="2026536"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2</a:t>
            </a:r>
            <a:endParaRPr lang="en-US" sz="1200" b="1" dirty="0">
              <a:solidFill>
                <a:schemeClr val="tx1"/>
              </a:solidFill>
            </a:endParaRPr>
          </a:p>
        </p:txBody>
      </p:sp>
      <p:sp>
        <p:nvSpPr>
          <p:cNvPr id="58" name="Rectangle 57">
            <a:extLst>
              <a:ext uri="{FF2B5EF4-FFF2-40B4-BE49-F238E27FC236}">
                <a16:creationId xmlns:a16="http://schemas.microsoft.com/office/drawing/2014/main" id="{F097D156-08A9-AD4C-BFDA-4C2204F81DE6}"/>
              </a:ext>
            </a:extLst>
          </p:cNvPr>
          <p:cNvSpPr/>
          <p:nvPr/>
        </p:nvSpPr>
        <p:spPr>
          <a:xfrm>
            <a:off x="2273435"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a:t>
            </a:r>
            <a:r>
              <a:rPr lang="en-US" sz="1200" b="1" baseline="-25000" dirty="0">
                <a:solidFill>
                  <a:schemeClr val="tx1"/>
                </a:solidFill>
              </a:rPr>
              <a:t>3</a:t>
            </a:r>
            <a:endParaRPr lang="en-US" sz="1200" b="1" dirty="0">
              <a:solidFill>
                <a:schemeClr val="tx1"/>
              </a:solidFill>
            </a:endParaRPr>
          </a:p>
        </p:txBody>
      </p:sp>
      <p:sp>
        <p:nvSpPr>
          <p:cNvPr id="59" name="Rectangle 58">
            <a:extLst>
              <a:ext uri="{FF2B5EF4-FFF2-40B4-BE49-F238E27FC236}">
                <a16:creationId xmlns:a16="http://schemas.microsoft.com/office/drawing/2014/main" id="{6423340E-118E-D94C-9BAC-D7A24CD3C08F}"/>
              </a:ext>
            </a:extLst>
          </p:cNvPr>
          <p:cNvSpPr/>
          <p:nvPr/>
        </p:nvSpPr>
        <p:spPr>
          <a:xfrm>
            <a:off x="2507459"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1</a:t>
            </a:r>
            <a:endParaRPr lang="en-US" sz="1200" b="1" dirty="0">
              <a:solidFill>
                <a:schemeClr val="tx1"/>
              </a:solidFill>
            </a:endParaRPr>
          </a:p>
        </p:txBody>
      </p:sp>
      <p:sp>
        <p:nvSpPr>
          <p:cNvPr id="60" name="Rectangle 59">
            <a:extLst>
              <a:ext uri="{FF2B5EF4-FFF2-40B4-BE49-F238E27FC236}">
                <a16:creationId xmlns:a16="http://schemas.microsoft.com/office/drawing/2014/main" id="{7DF6683D-980E-9043-B71D-ABDBF0535CF5}"/>
              </a:ext>
            </a:extLst>
          </p:cNvPr>
          <p:cNvSpPr/>
          <p:nvPr/>
        </p:nvSpPr>
        <p:spPr>
          <a:xfrm>
            <a:off x="2761568"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2</a:t>
            </a:r>
            <a:endParaRPr lang="en-US" sz="1200" b="1" dirty="0">
              <a:solidFill>
                <a:schemeClr val="tx1"/>
              </a:solidFill>
            </a:endParaRPr>
          </a:p>
        </p:txBody>
      </p:sp>
      <p:sp>
        <p:nvSpPr>
          <p:cNvPr id="61" name="Rectangle 60">
            <a:extLst>
              <a:ext uri="{FF2B5EF4-FFF2-40B4-BE49-F238E27FC236}">
                <a16:creationId xmlns:a16="http://schemas.microsoft.com/office/drawing/2014/main" id="{DC8D375F-8BBF-954B-8CEC-0B0DEF8CEBC8}"/>
              </a:ext>
            </a:extLst>
          </p:cNvPr>
          <p:cNvSpPr/>
          <p:nvPr/>
        </p:nvSpPr>
        <p:spPr>
          <a:xfrm>
            <a:off x="3008467"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a:t>
            </a:r>
            <a:r>
              <a:rPr lang="en-US" sz="1200" b="1" baseline="-25000" dirty="0">
                <a:solidFill>
                  <a:schemeClr val="tx1"/>
                </a:solidFill>
              </a:rPr>
              <a:t>3</a:t>
            </a:r>
            <a:endParaRPr lang="en-US" sz="1200" b="1" dirty="0">
              <a:solidFill>
                <a:schemeClr val="tx1"/>
              </a:solidFill>
            </a:endParaRPr>
          </a:p>
        </p:txBody>
      </p:sp>
      <p:sp>
        <p:nvSpPr>
          <p:cNvPr id="62" name="Rectangle 61">
            <a:extLst>
              <a:ext uri="{FF2B5EF4-FFF2-40B4-BE49-F238E27FC236}">
                <a16:creationId xmlns:a16="http://schemas.microsoft.com/office/drawing/2014/main" id="{7FF82CBD-14CF-4540-9581-9165B4F92C79}"/>
              </a:ext>
            </a:extLst>
          </p:cNvPr>
          <p:cNvSpPr/>
          <p:nvPr/>
        </p:nvSpPr>
        <p:spPr>
          <a:xfrm>
            <a:off x="3242491"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1</a:t>
            </a:r>
            <a:endParaRPr lang="en-US" sz="1200" b="1" dirty="0">
              <a:solidFill>
                <a:schemeClr val="tx1"/>
              </a:solidFill>
            </a:endParaRPr>
          </a:p>
        </p:txBody>
      </p:sp>
      <p:sp>
        <p:nvSpPr>
          <p:cNvPr id="63" name="Rectangle 62">
            <a:extLst>
              <a:ext uri="{FF2B5EF4-FFF2-40B4-BE49-F238E27FC236}">
                <a16:creationId xmlns:a16="http://schemas.microsoft.com/office/drawing/2014/main" id="{DCAEC7C3-BAE0-A441-9E8B-10A81CFDBF3C}"/>
              </a:ext>
            </a:extLst>
          </p:cNvPr>
          <p:cNvSpPr/>
          <p:nvPr/>
        </p:nvSpPr>
        <p:spPr>
          <a:xfrm>
            <a:off x="3496600"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2</a:t>
            </a:r>
            <a:endParaRPr lang="en-US" sz="1200" b="1" dirty="0">
              <a:solidFill>
                <a:schemeClr val="tx1"/>
              </a:solidFill>
            </a:endParaRPr>
          </a:p>
        </p:txBody>
      </p:sp>
      <p:sp>
        <p:nvSpPr>
          <p:cNvPr id="64" name="Rectangle 63">
            <a:extLst>
              <a:ext uri="{FF2B5EF4-FFF2-40B4-BE49-F238E27FC236}">
                <a16:creationId xmlns:a16="http://schemas.microsoft.com/office/drawing/2014/main" id="{7D383FB7-E59E-2F41-A540-B353DD61D510}"/>
              </a:ext>
            </a:extLst>
          </p:cNvPr>
          <p:cNvSpPr/>
          <p:nvPr/>
        </p:nvSpPr>
        <p:spPr>
          <a:xfrm>
            <a:off x="3743499" y="4124552"/>
            <a:ext cx="615809"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a:t>
            </a:r>
            <a:r>
              <a:rPr lang="en-US" sz="1200" b="1" baseline="-25000" dirty="0">
                <a:solidFill>
                  <a:schemeClr val="tx1"/>
                </a:solidFill>
              </a:rPr>
              <a:t>3</a:t>
            </a:r>
            <a:endParaRPr lang="en-US" sz="1200" b="1" dirty="0">
              <a:solidFill>
                <a:schemeClr val="tx1"/>
              </a:solidFill>
            </a:endParaRPr>
          </a:p>
        </p:txBody>
      </p:sp>
      <p:cxnSp>
        <p:nvCxnSpPr>
          <p:cNvPr id="65" name="Straight Arrow Connector 64">
            <a:extLst>
              <a:ext uri="{FF2B5EF4-FFF2-40B4-BE49-F238E27FC236}">
                <a16:creationId xmlns:a16="http://schemas.microsoft.com/office/drawing/2014/main" id="{EDE6BBBF-C8F9-CD4F-922A-A676C81DB202}"/>
              </a:ext>
            </a:extLst>
          </p:cNvPr>
          <p:cNvCxnSpPr>
            <a:cxnSpLocks/>
            <a:stCxn id="15" idx="4"/>
          </p:cNvCxnSpPr>
          <p:nvPr/>
        </p:nvCxnSpPr>
        <p:spPr>
          <a:xfrm flipH="1">
            <a:off x="846761" y="2272438"/>
            <a:ext cx="94864"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7B3EA1C-F305-8848-916C-DC6276BC3FA7}"/>
              </a:ext>
            </a:extLst>
          </p:cNvPr>
          <p:cNvCxnSpPr>
            <a:cxnSpLocks/>
            <a:stCxn id="18" idx="4"/>
          </p:cNvCxnSpPr>
          <p:nvPr/>
        </p:nvCxnSpPr>
        <p:spPr>
          <a:xfrm flipH="1">
            <a:off x="1373367" y="2272438"/>
            <a:ext cx="281716"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48A740A-1A3B-CC4F-BF69-487BBEC49F68}"/>
              </a:ext>
            </a:extLst>
          </p:cNvPr>
          <p:cNvCxnSpPr>
            <a:cxnSpLocks/>
            <a:stCxn id="18" idx="4"/>
          </p:cNvCxnSpPr>
          <p:nvPr/>
        </p:nvCxnSpPr>
        <p:spPr>
          <a:xfrm>
            <a:off x="1655083" y="2272438"/>
            <a:ext cx="160574"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FB79889-262E-5E4B-8A60-EC1165A9BA08}"/>
              </a:ext>
            </a:extLst>
          </p:cNvPr>
          <p:cNvCxnSpPr>
            <a:cxnSpLocks/>
            <a:stCxn id="18" idx="4"/>
          </p:cNvCxnSpPr>
          <p:nvPr/>
        </p:nvCxnSpPr>
        <p:spPr>
          <a:xfrm flipH="1">
            <a:off x="1598543" y="2272438"/>
            <a:ext cx="56540"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D48F8A8-DD22-014C-A18F-0B2B290713D7}"/>
              </a:ext>
            </a:extLst>
          </p:cNvPr>
          <p:cNvCxnSpPr>
            <a:cxnSpLocks/>
            <a:stCxn id="17" idx="4"/>
          </p:cNvCxnSpPr>
          <p:nvPr/>
        </p:nvCxnSpPr>
        <p:spPr>
          <a:xfrm flipH="1">
            <a:off x="2100439" y="2272438"/>
            <a:ext cx="268102"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D9F0ECB-3ED6-5F41-B5DA-5CD049EA3BA7}"/>
              </a:ext>
            </a:extLst>
          </p:cNvPr>
          <p:cNvCxnSpPr>
            <a:cxnSpLocks/>
          </p:cNvCxnSpPr>
          <p:nvPr/>
        </p:nvCxnSpPr>
        <p:spPr>
          <a:xfrm>
            <a:off x="2370601" y="2301013"/>
            <a:ext cx="172129" cy="195307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8B78ECC-1581-BC43-BCD0-B9D1AA63E5FF}"/>
              </a:ext>
            </a:extLst>
          </p:cNvPr>
          <p:cNvCxnSpPr>
            <a:cxnSpLocks/>
            <a:stCxn id="17" idx="4"/>
          </p:cNvCxnSpPr>
          <p:nvPr/>
        </p:nvCxnSpPr>
        <p:spPr>
          <a:xfrm flipH="1">
            <a:off x="2325615" y="2272438"/>
            <a:ext cx="42926" cy="198165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6D2C87C-5BBC-0749-B523-96DB44B4EAB3}"/>
              </a:ext>
            </a:extLst>
          </p:cNvPr>
          <p:cNvCxnSpPr>
            <a:cxnSpLocks/>
            <a:stCxn id="16" idx="4"/>
          </p:cNvCxnSpPr>
          <p:nvPr/>
        </p:nvCxnSpPr>
        <p:spPr>
          <a:xfrm flipH="1">
            <a:off x="2857601" y="2272438"/>
            <a:ext cx="224398"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F4E4A19-DE23-A44F-9845-0AE7F872E086}"/>
              </a:ext>
            </a:extLst>
          </p:cNvPr>
          <p:cNvCxnSpPr>
            <a:cxnSpLocks/>
            <a:stCxn id="16" idx="4"/>
          </p:cNvCxnSpPr>
          <p:nvPr/>
        </p:nvCxnSpPr>
        <p:spPr>
          <a:xfrm>
            <a:off x="3081999" y="2272438"/>
            <a:ext cx="217892"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306668F-D95F-9745-9F55-090C833848A5}"/>
              </a:ext>
            </a:extLst>
          </p:cNvPr>
          <p:cNvCxnSpPr>
            <a:cxnSpLocks/>
            <a:stCxn id="16" idx="4"/>
          </p:cNvCxnSpPr>
          <p:nvPr/>
        </p:nvCxnSpPr>
        <p:spPr>
          <a:xfrm>
            <a:off x="3081999" y="2272438"/>
            <a:ext cx="777" cy="198736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614B0E1-3852-C746-90A2-8D0F128EDFA5}"/>
              </a:ext>
            </a:extLst>
          </p:cNvPr>
          <p:cNvCxnSpPr>
            <a:cxnSpLocks/>
            <a:stCxn id="19" idx="4"/>
          </p:cNvCxnSpPr>
          <p:nvPr/>
        </p:nvCxnSpPr>
        <p:spPr>
          <a:xfrm flipH="1">
            <a:off x="3575718" y="2272438"/>
            <a:ext cx="219738"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2C20665-B067-7542-B8E3-21EE174204BA}"/>
              </a:ext>
            </a:extLst>
          </p:cNvPr>
          <p:cNvCxnSpPr>
            <a:cxnSpLocks/>
            <a:stCxn id="19" idx="4"/>
          </p:cNvCxnSpPr>
          <p:nvPr/>
        </p:nvCxnSpPr>
        <p:spPr>
          <a:xfrm>
            <a:off x="3795456" y="2272438"/>
            <a:ext cx="222552"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427F2AC-B20C-6944-89C3-42FB7649850C}"/>
              </a:ext>
            </a:extLst>
          </p:cNvPr>
          <p:cNvCxnSpPr>
            <a:cxnSpLocks/>
            <a:stCxn id="19" idx="4"/>
          </p:cNvCxnSpPr>
          <p:nvPr/>
        </p:nvCxnSpPr>
        <p:spPr>
          <a:xfrm>
            <a:off x="3795456" y="2272438"/>
            <a:ext cx="5437" cy="198546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7B4C37A6-DD6D-C948-9D12-437B0E1FEC46}"/>
              </a:ext>
            </a:extLst>
          </p:cNvPr>
          <p:cNvSpPr/>
          <p:nvPr/>
        </p:nvSpPr>
        <p:spPr>
          <a:xfrm>
            <a:off x="4749908" y="51199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Formative</a:t>
            </a:r>
          </a:p>
        </p:txBody>
      </p:sp>
      <p:sp>
        <p:nvSpPr>
          <p:cNvPr id="129" name="Rectangle 128">
            <a:extLst>
              <a:ext uri="{FF2B5EF4-FFF2-40B4-BE49-F238E27FC236}">
                <a16:creationId xmlns:a16="http://schemas.microsoft.com/office/drawing/2014/main" id="{BCEB8BFD-F659-DB44-BA8E-2B775888334E}"/>
              </a:ext>
            </a:extLst>
          </p:cNvPr>
          <p:cNvSpPr/>
          <p:nvPr/>
        </p:nvSpPr>
        <p:spPr>
          <a:xfrm>
            <a:off x="5028506" y="1632358"/>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130" name="Rectangle 129">
            <a:extLst>
              <a:ext uri="{FF2B5EF4-FFF2-40B4-BE49-F238E27FC236}">
                <a16:creationId xmlns:a16="http://schemas.microsoft.com/office/drawing/2014/main" id="{88AEA29F-C2D4-1F45-98F2-417C2D4887A6}"/>
              </a:ext>
            </a:extLst>
          </p:cNvPr>
          <p:cNvSpPr/>
          <p:nvPr/>
        </p:nvSpPr>
        <p:spPr>
          <a:xfrm>
            <a:off x="7168880" y="1632358"/>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131" name="Rectangle 130">
            <a:extLst>
              <a:ext uri="{FF2B5EF4-FFF2-40B4-BE49-F238E27FC236}">
                <a16:creationId xmlns:a16="http://schemas.microsoft.com/office/drawing/2014/main" id="{039DC0DE-743C-8340-9DAF-DB1776AB48B6}"/>
              </a:ext>
            </a:extLst>
          </p:cNvPr>
          <p:cNvSpPr/>
          <p:nvPr/>
        </p:nvSpPr>
        <p:spPr>
          <a:xfrm>
            <a:off x="6455422" y="1632358"/>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32" name="Rectangle 131">
            <a:extLst>
              <a:ext uri="{FF2B5EF4-FFF2-40B4-BE49-F238E27FC236}">
                <a16:creationId xmlns:a16="http://schemas.microsoft.com/office/drawing/2014/main" id="{8F7AC58A-3382-B24F-B347-B849C344315D}"/>
              </a:ext>
            </a:extLst>
          </p:cNvPr>
          <p:cNvSpPr/>
          <p:nvPr/>
        </p:nvSpPr>
        <p:spPr>
          <a:xfrm>
            <a:off x="5741964" y="1632358"/>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33" name="Rectangle 132">
            <a:extLst>
              <a:ext uri="{FF2B5EF4-FFF2-40B4-BE49-F238E27FC236}">
                <a16:creationId xmlns:a16="http://schemas.microsoft.com/office/drawing/2014/main" id="{F6B7B98A-0C69-3942-BD22-07E1E5AA63BA}"/>
              </a:ext>
            </a:extLst>
          </p:cNvPr>
          <p:cNvSpPr/>
          <p:nvPr/>
        </p:nvSpPr>
        <p:spPr>
          <a:xfrm>
            <a:off x="7882337" y="1632358"/>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pic>
        <p:nvPicPr>
          <p:cNvPr id="134" name="Picture 133">
            <a:extLst>
              <a:ext uri="{FF2B5EF4-FFF2-40B4-BE49-F238E27FC236}">
                <a16:creationId xmlns:a16="http://schemas.microsoft.com/office/drawing/2014/main" id="{A639F52E-3247-AB40-9F12-B738AB45E9CC}"/>
              </a:ext>
            </a:extLst>
          </p:cNvPr>
          <p:cNvPicPr>
            <a:picLocks noChangeAspect="1"/>
          </p:cNvPicPr>
          <p:nvPr/>
        </p:nvPicPr>
        <p:blipFill>
          <a:blip r:embed="rId3"/>
          <a:stretch>
            <a:fillRect/>
          </a:stretch>
        </p:blipFill>
        <p:spPr>
          <a:xfrm>
            <a:off x="5206376" y="2424736"/>
            <a:ext cx="3241362" cy="3399632"/>
          </a:xfrm>
          <a:prstGeom prst="rect">
            <a:avLst/>
          </a:prstGeom>
        </p:spPr>
      </p:pic>
    </p:spTree>
    <p:extLst>
      <p:ext uri="{BB962C8B-B14F-4D97-AF65-F5344CB8AC3E}">
        <p14:creationId xmlns:p14="http://schemas.microsoft.com/office/powerpoint/2010/main" val="38818652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FCE058E0-3598-A649-A8B9-A5C2538210DC}"/>
              </a:ext>
            </a:extLst>
          </p:cNvPr>
          <p:cNvSpPr/>
          <p:nvPr/>
        </p:nvSpPr>
        <p:spPr>
          <a:xfrm>
            <a:off x="2108825" y="1284389"/>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51" name="Rectangle 50">
            <a:extLst>
              <a:ext uri="{FF2B5EF4-FFF2-40B4-BE49-F238E27FC236}">
                <a16:creationId xmlns:a16="http://schemas.microsoft.com/office/drawing/2014/main" id="{243AEC14-739B-1748-8CF6-56A4B9D4A7F5}"/>
              </a:ext>
            </a:extLst>
          </p:cNvPr>
          <p:cNvSpPr/>
          <p:nvPr/>
        </p:nvSpPr>
        <p:spPr>
          <a:xfrm>
            <a:off x="3450829" y="1284390"/>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52" name="Rectangle 51">
            <a:extLst>
              <a:ext uri="{FF2B5EF4-FFF2-40B4-BE49-F238E27FC236}">
                <a16:creationId xmlns:a16="http://schemas.microsoft.com/office/drawing/2014/main" id="{C2036416-FC5A-C043-AA13-EF356646A98E}"/>
              </a:ext>
            </a:extLst>
          </p:cNvPr>
          <p:cNvSpPr/>
          <p:nvPr/>
        </p:nvSpPr>
        <p:spPr>
          <a:xfrm>
            <a:off x="4813245" y="1284389"/>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53" name="Rectangle 52">
            <a:extLst>
              <a:ext uri="{FF2B5EF4-FFF2-40B4-BE49-F238E27FC236}">
                <a16:creationId xmlns:a16="http://schemas.microsoft.com/office/drawing/2014/main" id="{CE7561BA-4B43-2244-8FCB-1261683CF293}"/>
              </a:ext>
            </a:extLst>
          </p:cNvPr>
          <p:cNvSpPr/>
          <p:nvPr/>
        </p:nvSpPr>
        <p:spPr>
          <a:xfrm>
            <a:off x="6155249" y="1284390"/>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54" name="Rectangle 53">
            <a:extLst>
              <a:ext uri="{FF2B5EF4-FFF2-40B4-BE49-F238E27FC236}">
                <a16:creationId xmlns:a16="http://schemas.microsoft.com/office/drawing/2014/main" id="{0F42C77D-9F71-D847-9DAC-2AA4E0C87606}"/>
              </a:ext>
            </a:extLst>
          </p:cNvPr>
          <p:cNvSpPr/>
          <p:nvPr/>
        </p:nvSpPr>
        <p:spPr>
          <a:xfrm>
            <a:off x="7517664" y="1284391"/>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grpSp>
        <p:nvGrpSpPr>
          <p:cNvPr id="55" name="Group 54">
            <a:extLst>
              <a:ext uri="{FF2B5EF4-FFF2-40B4-BE49-F238E27FC236}">
                <a16:creationId xmlns:a16="http://schemas.microsoft.com/office/drawing/2014/main" id="{CAC4B70B-A49C-4F42-8B74-A4730A46AE3C}"/>
              </a:ext>
            </a:extLst>
          </p:cNvPr>
          <p:cNvGrpSpPr/>
          <p:nvPr/>
        </p:nvGrpSpPr>
        <p:grpSpPr>
          <a:xfrm>
            <a:off x="3450829" y="2056894"/>
            <a:ext cx="1198666" cy="1031399"/>
            <a:chOff x="1911693" y="1418896"/>
            <a:chExt cx="1598221" cy="945932"/>
          </a:xfrm>
        </p:grpSpPr>
        <p:cxnSp>
          <p:nvCxnSpPr>
            <p:cNvPr id="56" name="Straight Arrow Connector 55">
              <a:extLst>
                <a:ext uri="{FF2B5EF4-FFF2-40B4-BE49-F238E27FC236}">
                  <a16:creationId xmlns:a16="http://schemas.microsoft.com/office/drawing/2014/main" id="{08AB48AF-D3EF-2F4F-800D-26B30D2EF304}"/>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CD0951D-EC08-4E47-AD59-8EC02663E315}"/>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8" name="Group 57">
            <a:extLst>
              <a:ext uri="{FF2B5EF4-FFF2-40B4-BE49-F238E27FC236}">
                <a16:creationId xmlns:a16="http://schemas.microsoft.com/office/drawing/2014/main" id="{F2A6D0DB-F1AE-764A-B7FC-1295DF3BF12A}"/>
              </a:ext>
            </a:extLst>
          </p:cNvPr>
          <p:cNvGrpSpPr/>
          <p:nvPr/>
        </p:nvGrpSpPr>
        <p:grpSpPr>
          <a:xfrm>
            <a:off x="4813245" y="2056894"/>
            <a:ext cx="1198666" cy="1031399"/>
            <a:chOff x="3728247" y="1418896"/>
            <a:chExt cx="1598221" cy="945932"/>
          </a:xfrm>
        </p:grpSpPr>
        <p:cxnSp>
          <p:nvCxnSpPr>
            <p:cNvPr id="59" name="Straight Arrow Connector 58">
              <a:extLst>
                <a:ext uri="{FF2B5EF4-FFF2-40B4-BE49-F238E27FC236}">
                  <a16:creationId xmlns:a16="http://schemas.microsoft.com/office/drawing/2014/main" id="{B3471E15-69F7-254F-8EF1-0D303F088F02}"/>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9E5A9A7-A7A5-414B-B4D7-85317B9F029D}"/>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88ADA660-A49D-5248-9700-E3F229595B97}"/>
              </a:ext>
            </a:extLst>
          </p:cNvPr>
          <p:cNvGrpSpPr/>
          <p:nvPr/>
        </p:nvGrpSpPr>
        <p:grpSpPr>
          <a:xfrm>
            <a:off x="6155249" y="2056894"/>
            <a:ext cx="1198666" cy="1031399"/>
            <a:chOff x="5517586" y="1418896"/>
            <a:chExt cx="1598221" cy="945931"/>
          </a:xfrm>
        </p:grpSpPr>
        <p:cxnSp>
          <p:nvCxnSpPr>
            <p:cNvPr id="62" name="Straight Arrow Connector 61">
              <a:extLst>
                <a:ext uri="{FF2B5EF4-FFF2-40B4-BE49-F238E27FC236}">
                  <a16:creationId xmlns:a16="http://schemas.microsoft.com/office/drawing/2014/main" id="{E061CA53-06D9-114C-91B9-862AC02AF0AF}"/>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04482B0-7CD6-2F47-B4F1-103413C5BE25}"/>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4" name="Group 63">
            <a:extLst>
              <a:ext uri="{FF2B5EF4-FFF2-40B4-BE49-F238E27FC236}">
                <a16:creationId xmlns:a16="http://schemas.microsoft.com/office/drawing/2014/main" id="{D1BF190C-968B-034F-95EA-828742B079EF}"/>
              </a:ext>
            </a:extLst>
          </p:cNvPr>
          <p:cNvGrpSpPr/>
          <p:nvPr/>
        </p:nvGrpSpPr>
        <p:grpSpPr>
          <a:xfrm>
            <a:off x="2108824" y="2056894"/>
            <a:ext cx="1178255" cy="1031399"/>
            <a:chOff x="122354" y="1418896"/>
            <a:chExt cx="1571006" cy="945931"/>
          </a:xfrm>
        </p:grpSpPr>
        <p:sp>
          <p:nvSpPr>
            <p:cNvPr id="65" name="Rectangle 64">
              <a:extLst>
                <a:ext uri="{FF2B5EF4-FFF2-40B4-BE49-F238E27FC236}">
                  <a16:creationId xmlns:a16="http://schemas.microsoft.com/office/drawing/2014/main" id="{CE67278F-B9D9-484B-B8AC-0234BD12FE20}"/>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6" name="Straight Arrow Connector 65">
              <a:extLst>
                <a:ext uri="{FF2B5EF4-FFF2-40B4-BE49-F238E27FC236}">
                  <a16:creationId xmlns:a16="http://schemas.microsoft.com/office/drawing/2014/main" id="{1A823667-EF8A-BF46-BFD4-B2CC8A7EDBE7}"/>
                </a:ext>
              </a:extLst>
            </p:cNvPr>
            <p:cNvCxnSpPr>
              <a:cxnSpLocks/>
              <a:endCxn id="65"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26BA4C21-95B0-FF41-B1B3-CC1A679AD370}"/>
              </a:ext>
            </a:extLst>
          </p:cNvPr>
          <p:cNvSpPr/>
          <p:nvPr/>
        </p:nvSpPr>
        <p:spPr>
          <a:xfrm>
            <a:off x="266252" y="1284389"/>
            <a:ext cx="1581374" cy="480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rPr>
              <a:t>The Big 5</a:t>
            </a:r>
          </a:p>
        </p:txBody>
      </p:sp>
      <p:sp>
        <p:nvSpPr>
          <p:cNvPr id="68" name="Rectangle 67">
            <a:extLst>
              <a:ext uri="{FF2B5EF4-FFF2-40B4-BE49-F238E27FC236}">
                <a16:creationId xmlns:a16="http://schemas.microsoft.com/office/drawing/2014/main" id="{A4E14DC2-1BE2-BA4C-B475-FD38CBBDC3B2}"/>
              </a:ext>
            </a:extLst>
          </p:cNvPr>
          <p:cNvSpPr/>
          <p:nvPr/>
        </p:nvSpPr>
        <p:spPr>
          <a:xfrm>
            <a:off x="467811" y="2056894"/>
            <a:ext cx="1179576"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Direction</a:t>
            </a:r>
          </a:p>
        </p:txBody>
      </p:sp>
      <p:sp>
        <p:nvSpPr>
          <p:cNvPr id="69" name="Rectangle 68">
            <a:extLst>
              <a:ext uri="{FF2B5EF4-FFF2-40B4-BE49-F238E27FC236}">
                <a16:creationId xmlns:a16="http://schemas.microsoft.com/office/drawing/2014/main" id="{4210B39D-69F1-E644-A3F9-968D08C85B31}"/>
              </a:ext>
            </a:extLst>
          </p:cNvPr>
          <p:cNvSpPr/>
          <p:nvPr/>
        </p:nvSpPr>
        <p:spPr>
          <a:xfrm>
            <a:off x="456864" y="3261943"/>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Magnitude</a:t>
            </a:r>
          </a:p>
        </p:txBody>
      </p:sp>
      <p:sp>
        <p:nvSpPr>
          <p:cNvPr id="70" name="Rectangle 69">
            <a:extLst>
              <a:ext uri="{FF2B5EF4-FFF2-40B4-BE49-F238E27FC236}">
                <a16:creationId xmlns:a16="http://schemas.microsoft.com/office/drawing/2014/main" id="{871C49B9-AFE2-554B-BBFE-4586A4C2A190}"/>
              </a:ext>
            </a:extLst>
          </p:cNvPr>
          <p:cNvSpPr/>
          <p:nvPr/>
        </p:nvSpPr>
        <p:spPr>
          <a:xfrm>
            <a:off x="462337" y="4462139"/>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Timing</a:t>
            </a:r>
          </a:p>
        </p:txBody>
      </p:sp>
      <p:cxnSp>
        <p:nvCxnSpPr>
          <p:cNvPr id="71" name="Straight Connector 70">
            <a:extLst>
              <a:ext uri="{FF2B5EF4-FFF2-40B4-BE49-F238E27FC236}">
                <a16:creationId xmlns:a16="http://schemas.microsoft.com/office/drawing/2014/main" id="{98A3EF69-E370-C14A-8974-4747EC20D474}"/>
              </a:ext>
            </a:extLst>
          </p:cNvPr>
          <p:cNvCxnSpPr>
            <a:cxnSpLocks/>
          </p:cNvCxnSpPr>
          <p:nvPr/>
        </p:nvCxnSpPr>
        <p:spPr>
          <a:xfrm>
            <a:off x="1879900" y="2135722"/>
            <a:ext cx="0" cy="326333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166CDBF2-F52E-DB47-B2F7-A62829A6B4CA}"/>
              </a:ext>
            </a:extLst>
          </p:cNvPr>
          <p:cNvSpPr/>
          <p:nvPr/>
        </p:nvSpPr>
        <p:spPr>
          <a:xfrm>
            <a:off x="2103351" y="3263390"/>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a:t>
            </a:r>
          </a:p>
        </p:txBody>
      </p:sp>
      <p:sp>
        <p:nvSpPr>
          <p:cNvPr id="73" name="Rectangle 72">
            <a:extLst>
              <a:ext uri="{FF2B5EF4-FFF2-40B4-BE49-F238E27FC236}">
                <a16:creationId xmlns:a16="http://schemas.microsoft.com/office/drawing/2014/main" id="{2E4621C8-D741-A04B-80C3-04D5CDDE3E46}"/>
              </a:ext>
            </a:extLst>
          </p:cNvPr>
          <p:cNvSpPr/>
          <p:nvPr/>
        </p:nvSpPr>
        <p:spPr>
          <a:xfrm>
            <a:off x="3445355" y="3263390"/>
            <a:ext cx="1198664"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.6 SD</a:t>
            </a:r>
          </a:p>
        </p:txBody>
      </p:sp>
      <p:sp>
        <p:nvSpPr>
          <p:cNvPr id="74" name="Rectangle 73">
            <a:extLst>
              <a:ext uri="{FF2B5EF4-FFF2-40B4-BE49-F238E27FC236}">
                <a16:creationId xmlns:a16="http://schemas.microsoft.com/office/drawing/2014/main" id="{302CEF29-AEFB-644F-923F-33873200FE21}"/>
              </a:ext>
            </a:extLst>
          </p:cNvPr>
          <p:cNvSpPr/>
          <p:nvPr/>
        </p:nvSpPr>
        <p:spPr>
          <a:xfrm>
            <a:off x="4807770" y="3263390"/>
            <a:ext cx="1198666"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1 SD</a:t>
            </a:r>
          </a:p>
        </p:txBody>
      </p:sp>
      <p:sp>
        <p:nvSpPr>
          <p:cNvPr id="75" name="Rectangle 74">
            <a:extLst>
              <a:ext uri="{FF2B5EF4-FFF2-40B4-BE49-F238E27FC236}">
                <a16:creationId xmlns:a16="http://schemas.microsoft.com/office/drawing/2014/main" id="{AD9A2F43-F7C6-D547-A630-11DEF0F62684}"/>
              </a:ext>
            </a:extLst>
          </p:cNvPr>
          <p:cNvSpPr/>
          <p:nvPr/>
        </p:nvSpPr>
        <p:spPr>
          <a:xfrm>
            <a:off x="6170186" y="3263390"/>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-.8 SD</a:t>
            </a:r>
          </a:p>
        </p:txBody>
      </p:sp>
      <p:sp>
        <p:nvSpPr>
          <p:cNvPr id="76" name="Rectangle 75">
            <a:extLst>
              <a:ext uri="{FF2B5EF4-FFF2-40B4-BE49-F238E27FC236}">
                <a16:creationId xmlns:a16="http://schemas.microsoft.com/office/drawing/2014/main" id="{11559AFD-85A7-E742-AF87-C2E7FA1DC99C}"/>
              </a:ext>
            </a:extLst>
          </p:cNvPr>
          <p:cNvSpPr/>
          <p:nvPr/>
        </p:nvSpPr>
        <p:spPr>
          <a:xfrm>
            <a:off x="7512190" y="3263390"/>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.4 SD</a:t>
            </a:r>
          </a:p>
        </p:txBody>
      </p:sp>
      <p:sp>
        <p:nvSpPr>
          <p:cNvPr id="77" name="Rectangle 76">
            <a:extLst>
              <a:ext uri="{FF2B5EF4-FFF2-40B4-BE49-F238E27FC236}">
                <a16:creationId xmlns:a16="http://schemas.microsoft.com/office/drawing/2014/main" id="{C05308EC-0A01-0944-A1C4-2B498141D859}"/>
              </a:ext>
            </a:extLst>
          </p:cNvPr>
          <p:cNvSpPr/>
          <p:nvPr/>
        </p:nvSpPr>
        <p:spPr>
          <a:xfrm>
            <a:off x="2103351" y="4462138"/>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b="1" dirty="0">
                <a:solidFill>
                  <a:schemeClr val="tx1"/>
                </a:solidFill>
              </a:rPr>
              <a:t>--</a:t>
            </a:r>
          </a:p>
        </p:txBody>
      </p:sp>
      <p:sp>
        <p:nvSpPr>
          <p:cNvPr id="78" name="Rectangle 77">
            <a:extLst>
              <a:ext uri="{FF2B5EF4-FFF2-40B4-BE49-F238E27FC236}">
                <a16:creationId xmlns:a16="http://schemas.microsoft.com/office/drawing/2014/main" id="{48C6B4F1-3AE7-D949-A46C-689AE83DB8EA}"/>
              </a:ext>
            </a:extLst>
          </p:cNvPr>
          <p:cNvSpPr/>
          <p:nvPr/>
        </p:nvSpPr>
        <p:spPr>
          <a:xfrm>
            <a:off x="3445355" y="4462138"/>
            <a:ext cx="1198664"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Lifespan</a:t>
            </a:r>
          </a:p>
        </p:txBody>
      </p:sp>
      <p:sp>
        <p:nvSpPr>
          <p:cNvPr id="79" name="Rectangle 78">
            <a:extLst>
              <a:ext uri="{FF2B5EF4-FFF2-40B4-BE49-F238E27FC236}">
                <a16:creationId xmlns:a16="http://schemas.microsoft.com/office/drawing/2014/main" id="{241D3157-A2E4-5648-BD67-B19A7B2275CE}"/>
              </a:ext>
            </a:extLst>
          </p:cNvPr>
          <p:cNvSpPr/>
          <p:nvPr/>
        </p:nvSpPr>
        <p:spPr>
          <a:xfrm>
            <a:off x="4807770" y="4462138"/>
            <a:ext cx="1198666"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Lifespan</a:t>
            </a:r>
          </a:p>
        </p:txBody>
      </p:sp>
      <p:sp>
        <p:nvSpPr>
          <p:cNvPr id="80" name="Rectangle 79">
            <a:extLst>
              <a:ext uri="{FF2B5EF4-FFF2-40B4-BE49-F238E27FC236}">
                <a16:creationId xmlns:a16="http://schemas.microsoft.com/office/drawing/2014/main" id="{286586AC-1ABC-2D44-B9C0-7B1981C0BA46}"/>
              </a:ext>
            </a:extLst>
          </p:cNvPr>
          <p:cNvSpPr/>
          <p:nvPr/>
        </p:nvSpPr>
        <p:spPr>
          <a:xfrm>
            <a:off x="6170186" y="4462138"/>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10-35</a:t>
            </a:r>
          </a:p>
        </p:txBody>
      </p:sp>
      <p:sp>
        <p:nvSpPr>
          <p:cNvPr id="81" name="Rectangle 80">
            <a:extLst>
              <a:ext uri="{FF2B5EF4-FFF2-40B4-BE49-F238E27FC236}">
                <a16:creationId xmlns:a16="http://schemas.microsoft.com/office/drawing/2014/main" id="{49EA828A-779B-7A41-9E49-488EA26C5804}"/>
              </a:ext>
            </a:extLst>
          </p:cNvPr>
          <p:cNvSpPr/>
          <p:nvPr/>
        </p:nvSpPr>
        <p:spPr>
          <a:xfrm>
            <a:off x="7512190" y="4462138"/>
            <a:ext cx="1178255" cy="10287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10-20</a:t>
            </a:r>
          </a:p>
        </p:txBody>
      </p:sp>
      <p:sp>
        <p:nvSpPr>
          <p:cNvPr id="82" name="TextBox 81">
            <a:extLst>
              <a:ext uri="{FF2B5EF4-FFF2-40B4-BE49-F238E27FC236}">
                <a16:creationId xmlns:a16="http://schemas.microsoft.com/office/drawing/2014/main" id="{61F5BC64-2870-5542-AC14-4F841D9B2598}"/>
              </a:ext>
            </a:extLst>
          </p:cNvPr>
          <p:cNvSpPr txBox="1"/>
          <p:nvPr/>
        </p:nvSpPr>
        <p:spPr>
          <a:xfrm>
            <a:off x="5950261" y="5668233"/>
            <a:ext cx="3193739" cy="300082"/>
          </a:xfrm>
          <a:prstGeom prst="rect">
            <a:avLst/>
          </a:prstGeom>
          <a:noFill/>
        </p:spPr>
        <p:txBody>
          <a:bodyPr wrap="square" rtlCol="0">
            <a:spAutoFit/>
          </a:bodyPr>
          <a:lstStyle/>
          <a:p>
            <a:r>
              <a:rPr lang="en-US" sz="1350" dirty="0"/>
              <a:t>Roberts, Walton, &amp; </a:t>
            </a:r>
            <a:r>
              <a:rPr lang="en-US" sz="1350" dirty="0" err="1"/>
              <a:t>Viechtbauer</a:t>
            </a:r>
            <a:r>
              <a:rPr lang="en-US" sz="1350" dirty="0"/>
              <a:t>, 2006</a:t>
            </a:r>
          </a:p>
        </p:txBody>
      </p:sp>
      <p:grpSp>
        <p:nvGrpSpPr>
          <p:cNvPr id="83" name="Group 82">
            <a:extLst>
              <a:ext uri="{FF2B5EF4-FFF2-40B4-BE49-F238E27FC236}">
                <a16:creationId xmlns:a16="http://schemas.microsoft.com/office/drawing/2014/main" id="{6A584884-4E2F-1946-BBD2-337E4E4CD928}"/>
              </a:ext>
            </a:extLst>
          </p:cNvPr>
          <p:cNvGrpSpPr/>
          <p:nvPr/>
        </p:nvGrpSpPr>
        <p:grpSpPr>
          <a:xfrm>
            <a:off x="6586804" y="2056893"/>
            <a:ext cx="4198091" cy="2851732"/>
            <a:chOff x="6092994" y="1418896"/>
            <a:chExt cx="5597454" cy="2615422"/>
          </a:xfrm>
        </p:grpSpPr>
        <p:sp>
          <p:nvSpPr>
            <p:cNvPr id="84" name="Arc 83">
              <a:extLst>
                <a:ext uri="{FF2B5EF4-FFF2-40B4-BE49-F238E27FC236}">
                  <a16:creationId xmlns:a16="http://schemas.microsoft.com/office/drawing/2014/main" id="{6541F682-1E9C-EC40-BE4B-D715FFEE9030}"/>
                </a:ext>
              </a:extLst>
            </p:cNvPr>
            <p:cNvSpPr/>
            <p:nvPr/>
          </p:nvSpPr>
          <p:spPr>
            <a:xfrm rot="16200000">
              <a:off x="7798644" y="142515"/>
              <a:ext cx="2186153" cy="5597454"/>
            </a:xfrm>
            <a:prstGeom prst="arc">
              <a:avLst>
                <a:gd name="adj1" fmla="val 18599193"/>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90BF9249-F64E-764A-80ED-92D7B6951CA7}"/>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53469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68" grpId="0" animBg="1"/>
      <p:bldP spid="69" grpId="0" animBg="1"/>
      <p:bldP spid="70"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A06A6B4-DB97-1042-B17B-ADA3BD8C2752}"/>
              </a:ext>
            </a:extLst>
          </p:cNvPr>
          <p:cNvGraphicFramePr>
            <a:graphicFrameLocks noGrp="1"/>
          </p:cNvGraphicFramePr>
          <p:nvPr/>
        </p:nvGraphicFramePr>
        <p:xfrm>
          <a:off x="787287" y="-9735"/>
          <a:ext cx="8257560" cy="6641337"/>
        </p:xfrm>
        <a:graphic>
          <a:graphicData uri="http://schemas.openxmlformats.org/drawingml/2006/table">
            <a:tbl>
              <a:tblPr firstRow="1" bandRow="1">
                <a:tableStyleId>{5C22544A-7EE6-4342-B048-85BDC9FD1C3A}</a:tableStyleId>
              </a:tblPr>
              <a:tblGrid>
                <a:gridCol w="688130">
                  <a:extLst>
                    <a:ext uri="{9D8B030D-6E8A-4147-A177-3AD203B41FA5}">
                      <a16:colId xmlns:a16="http://schemas.microsoft.com/office/drawing/2014/main" val="3452180000"/>
                    </a:ext>
                  </a:extLst>
                </a:gridCol>
                <a:gridCol w="688130">
                  <a:extLst>
                    <a:ext uri="{9D8B030D-6E8A-4147-A177-3AD203B41FA5}">
                      <a16:colId xmlns:a16="http://schemas.microsoft.com/office/drawing/2014/main" val="3078669749"/>
                    </a:ext>
                  </a:extLst>
                </a:gridCol>
                <a:gridCol w="688130">
                  <a:extLst>
                    <a:ext uri="{9D8B030D-6E8A-4147-A177-3AD203B41FA5}">
                      <a16:colId xmlns:a16="http://schemas.microsoft.com/office/drawing/2014/main" val="3220230741"/>
                    </a:ext>
                  </a:extLst>
                </a:gridCol>
                <a:gridCol w="688130">
                  <a:extLst>
                    <a:ext uri="{9D8B030D-6E8A-4147-A177-3AD203B41FA5}">
                      <a16:colId xmlns:a16="http://schemas.microsoft.com/office/drawing/2014/main" val="3854962093"/>
                    </a:ext>
                  </a:extLst>
                </a:gridCol>
                <a:gridCol w="688130">
                  <a:extLst>
                    <a:ext uri="{9D8B030D-6E8A-4147-A177-3AD203B41FA5}">
                      <a16:colId xmlns:a16="http://schemas.microsoft.com/office/drawing/2014/main" val="1767335927"/>
                    </a:ext>
                  </a:extLst>
                </a:gridCol>
                <a:gridCol w="688130">
                  <a:extLst>
                    <a:ext uri="{9D8B030D-6E8A-4147-A177-3AD203B41FA5}">
                      <a16:colId xmlns:a16="http://schemas.microsoft.com/office/drawing/2014/main" val="2316538413"/>
                    </a:ext>
                  </a:extLst>
                </a:gridCol>
                <a:gridCol w="688130">
                  <a:extLst>
                    <a:ext uri="{9D8B030D-6E8A-4147-A177-3AD203B41FA5}">
                      <a16:colId xmlns:a16="http://schemas.microsoft.com/office/drawing/2014/main" val="2395401707"/>
                    </a:ext>
                  </a:extLst>
                </a:gridCol>
                <a:gridCol w="688130">
                  <a:extLst>
                    <a:ext uri="{9D8B030D-6E8A-4147-A177-3AD203B41FA5}">
                      <a16:colId xmlns:a16="http://schemas.microsoft.com/office/drawing/2014/main" val="2071036019"/>
                    </a:ext>
                  </a:extLst>
                </a:gridCol>
                <a:gridCol w="688130">
                  <a:extLst>
                    <a:ext uri="{9D8B030D-6E8A-4147-A177-3AD203B41FA5}">
                      <a16:colId xmlns:a16="http://schemas.microsoft.com/office/drawing/2014/main" val="1647827950"/>
                    </a:ext>
                  </a:extLst>
                </a:gridCol>
                <a:gridCol w="688130">
                  <a:extLst>
                    <a:ext uri="{9D8B030D-6E8A-4147-A177-3AD203B41FA5}">
                      <a16:colId xmlns:a16="http://schemas.microsoft.com/office/drawing/2014/main" val="1927279676"/>
                    </a:ext>
                  </a:extLst>
                </a:gridCol>
                <a:gridCol w="688130">
                  <a:extLst>
                    <a:ext uri="{9D8B030D-6E8A-4147-A177-3AD203B41FA5}">
                      <a16:colId xmlns:a16="http://schemas.microsoft.com/office/drawing/2014/main" val="4205014767"/>
                    </a:ext>
                  </a:extLst>
                </a:gridCol>
                <a:gridCol w="688130">
                  <a:extLst>
                    <a:ext uri="{9D8B030D-6E8A-4147-A177-3AD203B41FA5}">
                      <a16:colId xmlns:a16="http://schemas.microsoft.com/office/drawing/2014/main" val="2709283066"/>
                    </a:ext>
                  </a:extLst>
                </a:gridCol>
              </a:tblGrid>
              <a:tr h="1784732">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92791386"/>
                  </a:ext>
                </a:extLst>
              </a:tr>
              <a:tr h="971321">
                <a:tc>
                  <a:txBody>
                    <a:bodyPr/>
                    <a:lstStyle/>
                    <a:p>
                      <a:endParaRPr lang="en-US"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6445499"/>
                  </a:ext>
                </a:extLst>
              </a:tr>
              <a:tr h="971321">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5160815"/>
                  </a:ext>
                </a:extLst>
              </a:tr>
              <a:tr h="971321">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790388"/>
                  </a:ext>
                </a:extLst>
              </a:tr>
              <a:tr h="971321">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2841563"/>
                  </a:ext>
                </a:extLst>
              </a:tr>
              <a:tr h="971321">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23356292"/>
                  </a:ext>
                </a:extLst>
              </a:tr>
            </a:tbl>
          </a:graphicData>
        </a:graphic>
      </p:graphicFrame>
      <p:sp>
        <p:nvSpPr>
          <p:cNvPr id="5" name="Rectangle 4">
            <a:extLst>
              <a:ext uri="{FF2B5EF4-FFF2-40B4-BE49-F238E27FC236}">
                <a16:creationId xmlns:a16="http://schemas.microsoft.com/office/drawing/2014/main" id="{3D2AAC0E-A9E2-D647-95B5-9DA84D0BED43}"/>
              </a:ext>
            </a:extLst>
          </p:cNvPr>
          <p:cNvSpPr/>
          <p:nvPr/>
        </p:nvSpPr>
        <p:spPr>
          <a:xfrm rot="16200000">
            <a:off x="267689" y="609983"/>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Marriage</a:t>
            </a:r>
          </a:p>
        </p:txBody>
      </p:sp>
      <p:sp>
        <p:nvSpPr>
          <p:cNvPr id="6" name="Rectangle 5">
            <a:extLst>
              <a:ext uri="{FF2B5EF4-FFF2-40B4-BE49-F238E27FC236}">
                <a16:creationId xmlns:a16="http://schemas.microsoft.com/office/drawing/2014/main" id="{6B2EE581-A085-F24F-ADF9-DADBBDFB4721}"/>
              </a:ext>
            </a:extLst>
          </p:cNvPr>
          <p:cNvSpPr/>
          <p:nvPr/>
        </p:nvSpPr>
        <p:spPr>
          <a:xfrm rot="16200000">
            <a:off x="2336846" y="609981"/>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Separated from Partner</a:t>
            </a:r>
          </a:p>
        </p:txBody>
      </p:sp>
      <p:sp>
        <p:nvSpPr>
          <p:cNvPr id="7" name="Rectangle 6">
            <a:extLst>
              <a:ext uri="{FF2B5EF4-FFF2-40B4-BE49-F238E27FC236}">
                <a16:creationId xmlns:a16="http://schemas.microsoft.com/office/drawing/2014/main" id="{A5D5A42B-BCA8-9946-B165-C4188034811E}"/>
              </a:ext>
            </a:extLst>
          </p:cNvPr>
          <p:cNvSpPr/>
          <p:nvPr/>
        </p:nvSpPr>
        <p:spPr>
          <a:xfrm rot="16200000">
            <a:off x="957409" y="609983"/>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Moved in with Partner</a:t>
            </a:r>
          </a:p>
        </p:txBody>
      </p:sp>
      <p:sp>
        <p:nvSpPr>
          <p:cNvPr id="10" name="Rectangle 9">
            <a:extLst>
              <a:ext uri="{FF2B5EF4-FFF2-40B4-BE49-F238E27FC236}">
                <a16:creationId xmlns:a16="http://schemas.microsoft.com/office/drawing/2014/main" id="{3967F2E9-2348-7842-9E70-B6252CDD87C4}"/>
              </a:ext>
            </a:extLst>
          </p:cNvPr>
          <p:cNvSpPr/>
          <p:nvPr/>
        </p:nvSpPr>
        <p:spPr>
          <a:xfrm rot="16200000">
            <a:off x="1647128" y="609982"/>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Divorced</a:t>
            </a:r>
          </a:p>
        </p:txBody>
      </p:sp>
      <p:sp>
        <p:nvSpPr>
          <p:cNvPr id="15" name="Rectangle 14">
            <a:extLst>
              <a:ext uri="{FF2B5EF4-FFF2-40B4-BE49-F238E27FC236}">
                <a16:creationId xmlns:a16="http://schemas.microsoft.com/office/drawing/2014/main" id="{B4AC9007-4993-0C4A-85FB-ACCD943F2C9E}"/>
              </a:ext>
            </a:extLst>
          </p:cNvPr>
          <p:cNvSpPr/>
          <p:nvPr/>
        </p:nvSpPr>
        <p:spPr>
          <a:xfrm rot="16200000">
            <a:off x="3026564" y="609981"/>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Death of Partner/Spouse</a:t>
            </a:r>
          </a:p>
        </p:txBody>
      </p:sp>
      <p:sp>
        <p:nvSpPr>
          <p:cNvPr id="16" name="Rectangle 15">
            <a:extLst>
              <a:ext uri="{FF2B5EF4-FFF2-40B4-BE49-F238E27FC236}">
                <a16:creationId xmlns:a16="http://schemas.microsoft.com/office/drawing/2014/main" id="{3745CEE0-E72E-654F-A22D-D761569F2402}"/>
              </a:ext>
            </a:extLst>
          </p:cNvPr>
          <p:cNvSpPr/>
          <p:nvPr/>
        </p:nvSpPr>
        <p:spPr>
          <a:xfrm rot="16200000">
            <a:off x="5095721" y="609979"/>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Birth of Child</a:t>
            </a:r>
          </a:p>
        </p:txBody>
      </p:sp>
      <p:sp>
        <p:nvSpPr>
          <p:cNvPr id="17" name="Rectangle 16">
            <a:extLst>
              <a:ext uri="{FF2B5EF4-FFF2-40B4-BE49-F238E27FC236}">
                <a16:creationId xmlns:a16="http://schemas.microsoft.com/office/drawing/2014/main" id="{ED236FDE-B01B-6B4D-A23C-C90C84DB9B87}"/>
              </a:ext>
            </a:extLst>
          </p:cNvPr>
          <p:cNvSpPr/>
          <p:nvPr/>
        </p:nvSpPr>
        <p:spPr>
          <a:xfrm rot="16200000">
            <a:off x="3716284" y="609981"/>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Leaving Parental Home</a:t>
            </a:r>
          </a:p>
        </p:txBody>
      </p:sp>
      <p:sp>
        <p:nvSpPr>
          <p:cNvPr id="18" name="Rectangle 17">
            <a:extLst>
              <a:ext uri="{FF2B5EF4-FFF2-40B4-BE49-F238E27FC236}">
                <a16:creationId xmlns:a16="http://schemas.microsoft.com/office/drawing/2014/main" id="{9C014353-068E-C746-B7FC-1F35094809A3}"/>
              </a:ext>
            </a:extLst>
          </p:cNvPr>
          <p:cNvSpPr/>
          <p:nvPr/>
        </p:nvSpPr>
        <p:spPr>
          <a:xfrm rot="16200000">
            <a:off x="4406003" y="609980"/>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Child Leaves Home</a:t>
            </a:r>
          </a:p>
        </p:txBody>
      </p:sp>
      <p:sp>
        <p:nvSpPr>
          <p:cNvPr id="19" name="Rectangle 18">
            <a:extLst>
              <a:ext uri="{FF2B5EF4-FFF2-40B4-BE49-F238E27FC236}">
                <a16:creationId xmlns:a16="http://schemas.microsoft.com/office/drawing/2014/main" id="{E8B942BF-DA0D-334F-AACC-377065612753}"/>
              </a:ext>
            </a:extLst>
          </p:cNvPr>
          <p:cNvSpPr/>
          <p:nvPr/>
        </p:nvSpPr>
        <p:spPr>
          <a:xfrm rot="16200000">
            <a:off x="5757426" y="614014"/>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Death of Parent</a:t>
            </a:r>
          </a:p>
        </p:txBody>
      </p:sp>
      <p:sp>
        <p:nvSpPr>
          <p:cNvPr id="20" name="Rectangle 19">
            <a:extLst>
              <a:ext uri="{FF2B5EF4-FFF2-40B4-BE49-F238E27FC236}">
                <a16:creationId xmlns:a16="http://schemas.microsoft.com/office/drawing/2014/main" id="{A0B0526E-B6E1-6943-BB02-23C727CECC7C}"/>
              </a:ext>
            </a:extLst>
          </p:cNvPr>
          <p:cNvSpPr/>
          <p:nvPr/>
        </p:nvSpPr>
        <p:spPr>
          <a:xfrm rot="16200000">
            <a:off x="7826583" y="614012"/>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First Job</a:t>
            </a:r>
          </a:p>
        </p:txBody>
      </p:sp>
      <p:sp>
        <p:nvSpPr>
          <p:cNvPr id="21" name="Rectangle 20">
            <a:extLst>
              <a:ext uri="{FF2B5EF4-FFF2-40B4-BE49-F238E27FC236}">
                <a16:creationId xmlns:a16="http://schemas.microsoft.com/office/drawing/2014/main" id="{02016C19-7C84-414D-B593-78C1CCAEBEC4}"/>
              </a:ext>
            </a:extLst>
          </p:cNvPr>
          <p:cNvSpPr/>
          <p:nvPr/>
        </p:nvSpPr>
        <p:spPr>
          <a:xfrm rot="16200000">
            <a:off x="6447146" y="614014"/>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Unemployment</a:t>
            </a:r>
          </a:p>
        </p:txBody>
      </p:sp>
      <p:sp>
        <p:nvSpPr>
          <p:cNvPr id="22" name="Rectangle 21">
            <a:extLst>
              <a:ext uri="{FF2B5EF4-FFF2-40B4-BE49-F238E27FC236}">
                <a16:creationId xmlns:a16="http://schemas.microsoft.com/office/drawing/2014/main" id="{4BFC43E2-CDAB-A847-ADD8-8C2B82412233}"/>
              </a:ext>
            </a:extLst>
          </p:cNvPr>
          <p:cNvSpPr/>
          <p:nvPr/>
        </p:nvSpPr>
        <p:spPr>
          <a:xfrm rot="16200000">
            <a:off x="7136865" y="614013"/>
            <a:ext cx="1737360" cy="554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Retirement</a:t>
            </a:r>
          </a:p>
        </p:txBody>
      </p:sp>
      <p:sp>
        <p:nvSpPr>
          <p:cNvPr id="23" name="Rectangle 22">
            <a:extLst>
              <a:ext uri="{FF2B5EF4-FFF2-40B4-BE49-F238E27FC236}">
                <a16:creationId xmlns:a16="http://schemas.microsoft.com/office/drawing/2014/main" id="{D0AF2F18-3B65-BF42-B218-C4F0F87D6EE0}"/>
              </a:ext>
            </a:extLst>
          </p:cNvPr>
          <p:cNvSpPr/>
          <p:nvPr/>
        </p:nvSpPr>
        <p:spPr>
          <a:xfrm>
            <a:off x="99151" y="1839816"/>
            <a:ext cx="661012" cy="892366"/>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24" name="Rectangle 23">
            <a:extLst>
              <a:ext uri="{FF2B5EF4-FFF2-40B4-BE49-F238E27FC236}">
                <a16:creationId xmlns:a16="http://schemas.microsoft.com/office/drawing/2014/main" id="{2D5D28FB-98EB-E54D-84A9-5C2ECD0868AA}"/>
              </a:ext>
            </a:extLst>
          </p:cNvPr>
          <p:cNvSpPr/>
          <p:nvPr/>
        </p:nvSpPr>
        <p:spPr>
          <a:xfrm>
            <a:off x="99151" y="4730091"/>
            <a:ext cx="661012" cy="8923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25" name="Rectangle 24">
            <a:extLst>
              <a:ext uri="{FF2B5EF4-FFF2-40B4-BE49-F238E27FC236}">
                <a16:creationId xmlns:a16="http://schemas.microsoft.com/office/drawing/2014/main" id="{92320547-77BA-3442-9D4C-1A64ABF2B499}"/>
              </a:ext>
            </a:extLst>
          </p:cNvPr>
          <p:cNvSpPr/>
          <p:nvPr/>
        </p:nvSpPr>
        <p:spPr>
          <a:xfrm>
            <a:off x="99151" y="3766666"/>
            <a:ext cx="661012" cy="8923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26" name="Rectangle 25">
            <a:extLst>
              <a:ext uri="{FF2B5EF4-FFF2-40B4-BE49-F238E27FC236}">
                <a16:creationId xmlns:a16="http://schemas.microsoft.com/office/drawing/2014/main" id="{81ABC8D8-BB17-A749-AB8C-59C110E30E0E}"/>
              </a:ext>
            </a:extLst>
          </p:cNvPr>
          <p:cNvSpPr/>
          <p:nvPr/>
        </p:nvSpPr>
        <p:spPr>
          <a:xfrm>
            <a:off x="99151" y="2803241"/>
            <a:ext cx="661012" cy="8923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27" name="Rectangle 26">
            <a:extLst>
              <a:ext uri="{FF2B5EF4-FFF2-40B4-BE49-F238E27FC236}">
                <a16:creationId xmlns:a16="http://schemas.microsoft.com/office/drawing/2014/main" id="{0F769408-D495-0647-BF68-B34D202884F7}"/>
              </a:ext>
            </a:extLst>
          </p:cNvPr>
          <p:cNvSpPr/>
          <p:nvPr/>
        </p:nvSpPr>
        <p:spPr>
          <a:xfrm>
            <a:off x="99151" y="5693516"/>
            <a:ext cx="661012" cy="8923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sp>
        <p:nvSpPr>
          <p:cNvPr id="30" name="Rectangle 29">
            <a:extLst>
              <a:ext uri="{FF2B5EF4-FFF2-40B4-BE49-F238E27FC236}">
                <a16:creationId xmlns:a16="http://schemas.microsoft.com/office/drawing/2014/main" id="{B2C936FC-C694-2249-8132-B461BEF286EF}"/>
              </a:ext>
            </a:extLst>
          </p:cNvPr>
          <p:cNvSpPr/>
          <p:nvPr/>
        </p:nvSpPr>
        <p:spPr>
          <a:xfrm>
            <a:off x="5155893" y="6587534"/>
            <a:ext cx="4142343" cy="309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Beck, Specht, Bleidorn, &amp; Jackson (2019)</a:t>
            </a:r>
          </a:p>
        </p:txBody>
      </p:sp>
      <p:sp>
        <p:nvSpPr>
          <p:cNvPr id="31" name="Rectangle 30">
            <a:extLst>
              <a:ext uri="{FF2B5EF4-FFF2-40B4-BE49-F238E27FC236}">
                <a16:creationId xmlns:a16="http://schemas.microsoft.com/office/drawing/2014/main" id="{1FC8D3E6-56CC-8242-8A18-34C526DB8F2B}"/>
              </a:ext>
            </a:extLst>
          </p:cNvPr>
          <p:cNvSpPr/>
          <p:nvPr/>
        </p:nvSpPr>
        <p:spPr>
          <a:xfrm>
            <a:off x="859315"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2" name="Rectangle 31">
            <a:extLst>
              <a:ext uri="{FF2B5EF4-FFF2-40B4-BE49-F238E27FC236}">
                <a16:creationId xmlns:a16="http://schemas.microsoft.com/office/drawing/2014/main" id="{975542B4-A0AE-6641-8DDC-AF4BAC10098F}"/>
              </a:ext>
            </a:extLst>
          </p:cNvPr>
          <p:cNvSpPr/>
          <p:nvPr/>
        </p:nvSpPr>
        <p:spPr>
          <a:xfrm>
            <a:off x="1549034"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3" name="Rectangle 32">
            <a:extLst>
              <a:ext uri="{FF2B5EF4-FFF2-40B4-BE49-F238E27FC236}">
                <a16:creationId xmlns:a16="http://schemas.microsoft.com/office/drawing/2014/main" id="{85C10E8D-3D8B-694D-882E-E09ABD2B9608}"/>
              </a:ext>
            </a:extLst>
          </p:cNvPr>
          <p:cNvSpPr/>
          <p:nvPr/>
        </p:nvSpPr>
        <p:spPr>
          <a:xfrm>
            <a:off x="2238751"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4" name="Rectangle 33">
            <a:extLst>
              <a:ext uri="{FF2B5EF4-FFF2-40B4-BE49-F238E27FC236}">
                <a16:creationId xmlns:a16="http://schemas.microsoft.com/office/drawing/2014/main" id="{E46F10CA-43B7-234F-9193-6528B0E681E7}"/>
              </a:ext>
            </a:extLst>
          </p:cNvPr>
          <p:cNvSpPr/>
          <p:nvPr/>
        </p:nvSpPr>
        <p:spPr>
          <a:xfrm>
            <a:off x="2928470"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5" name="Rectangle 34">
            <a:extLst>
              <a:ext uri="{FF2B5EF4-FFF2-40B4-BE49-F238E27FC236}">
                <a16:creationId xmlns:a16="http://schemas.microsoft.com/office/drawing/2014/main" id="{9FBCE63C-9927-0B49-882F-1C1BC9B80311}"/>
              </a:ext>
            </a:extLst>
          </p:cNvPr>
          <p:cNvSpPr/>
          <p:nvPr/>
        </p:nvSpPr>
        <p:spPr>
          <a:xfrm>
            <a:off x="3608092"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6" name="Rectangle 35">
            <a:extLst>
              <a:ext uri="{FF2B5EF4-FFF2-40B4-BE49-F238E27FC236}">
                <a16:creationId xmlns:a16="http://schemas.microsoft.com/office/drawing/2014/main" id="{83AD68AF-F22B-4346-9E87-85FD44B44CCF}"/>
              </a:ext>
            </a:extLst>
          </p:cNvPr>
          <p:cNvSpPr/>
          <p:nvPr/>
        </p:nvSpPr>
        <p:spPr>
          <a:xfrm>
            <a:off x="4297811"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7" name="Rectangle 36">
            <a:extLst>
              <a:ext uri="{FF2B5EF4-FFF2-40B4-BE49-F238E27FC236}">
                <a16:creationId xmlns:a16="http://schemas.microsoft.com/office/drawing/2014/main" id="{B397F6AB-756C-D54B-A509-89DEAD6409FD}"/>
              </a:ext>
            </a:extLst>
          </p:cNvPr>
          <p:cNvSpPr/>
          <p:nvPr/>
        </p:nvSpPr>
        <p:spPr>
          <a:xfrm>
            <a:off x="869413"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8" name="Rectangle 37">
            <a:extLst>
              <a:ext uri="{FF2B5EF4-FFF2-40B4-BE49-F238E27FC236}">
                <a16:creationId xmlns:a16="http://schemas.microsoft.com/office/drawing/2014/main" id="{BA4ADE61-48C4-6E41-96D9-37884FF08E23}"/>
              </a:ext>
            </a:extLst>
          </p:cNvPr>
          <p:cNvSpPr/>
          <p:nvPr/>
        </p:nvSpPr>
        <p:spPr>
          <a:xfrm>
            <a:off x="1559132"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39" name="Rectangle 38">
            <a:extLst>
              <a:ext uri="{FF2B5EF4-FFF2-40B4-BE49-F238E27FC236}">
                <a16:creationId xmlns:a16="http://schemas.microsoft.com/office/drawing/2014/main" id="{1CB43BE6-4A17-E544-A50D-82EE3351AB91}"/>
              </a:ext>
            </a:extLst>
          </p:cNvPr>
          <p:cNvSpPr/>
          <p:nvPr/>
        </p:nvSpPr>
        <p:spPr>
          <a:xfrm>
            <a:off x="2248849"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0" name="Rectangle 39">
            <a:extLst>
              <a:ext uri="{FF2B5EF4-FFF2-40B4-BE49-F238E27FC236}">
                <a16:creationId xmlns:a16="http://schemas.microsoft.com/office/drawing/2014/main" id="{7A7DC0BC-27BC-E642-90D1-E82FD7F1E10F}"/>
              </a:ext>
            </a:extLst>
          </p:cNvPr>
          <p:cNvSpPr/>
          <p:nvPr/>
        </p:nvSpPr>
        <p:spPr>
          <a:xfrm>
            <a:off x="2938568"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1" name="Rectangle 40">
            <a:extLst>
              <a:ext uri="{FF2B5EF4-FFF2-40B4-BE49-F238E27FC236}">
                <a16:creationId xmlns:a16="http://schemas.microsoft.com/office/drawing/2014/main" id="{96EA311C-8276-A54B-9450-0E79B909E85F}"/>
              </a:ext>
            </a:extLst>
          </p:cNvPr>
          <p:cNvSpPr/>
          <p:nvPr/>
        </p:nvSpPr>
        <p:spPr>
          <a:xfrm>
            <a:off x="3618190"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2" name="Rectangle 41">
            <a:extLst>
              <a:ext uri="{FF2B5EF4-FFF2-40B4-BE49-F238E27FC236}">
                <a16:creationId xmlns:a16="http://schemas.microsoft.com/office/drawing/2014/main" id="{2EC82A32-77F0-D647-936F-F6FABA2C8F26}"/>
              </a:ext>
            </a:extLst>
          </p:cNvPr>
          <p:cNvSpPr/>
          <p:nvPr/>
        </p:nvSpPr>
        <p:spPr>
          <a:xfrm>
            <a:off x="4307909" y="3802559"/>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3" name="Rectangle 42">
            <a:extLst>
              <a:ext uri="{FF2B5EF4-FFF2-40B4-BE49-F238E27FC236}">
                <a16:creationId xmlns:a16="http://schemas.microsoft.com/office/drawing/2014/main" id="{40585D9F-F4A0-2941-8CF3-1CA1E6774BE6}"/>
              </a:ext>
            </a:extLst>
          </p:cNvPr>
          <p:cNvSpPr/>
          <p:nvPr/>
        </p:nvSpPr>
        <p:spPr>
          <a:xfrm>
            <a:off x="4969616"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4" name="Rectangle 43">
            <a:extLst>
              <a:ext uri="{FF2B5EF4-FFF2-40B4-BE49-F238E27FC236}">
                <a16:creationId xmlns:a16="http://schemas.microsoft.com/office/drawing/2014/main" id="{E00C26BF-96FF-524F-9C70-4FD276683EA2}"/>
              </a:ext>
            </a:extLst>
          </p:cNvPr>
          <p:cNvSpPr/>
          <p:nvPr/>
        </p:nvSpPr>
        <p:spPr>
          <a:xfrm>
            <a:off x="5659335"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5" name="Rectangle 44">
            <a:extLst>
              <a:ext uri="{FF2B5EF4-FFF2-40B4-BE49-F238E27FC236}">
                <a16:creationId xmlns:a16="http://schemas.microsoft.com/office/drawing/2014/main" id="{409BF721-3FFB-0F4E-8506-63E01F2174F1}"/>
              </a:ext>
            </a:extLst>
          </p:cNvPr>
          <p:cNvSpPr/>
          <p:nvPr/>
        </p:nvSpPr>
        <p:spPr>
          <a:xfrm>
            <a:off x="6349052"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6" name="Rectangle 45">
            <a:extLst>
              <a:ext uri="{FF2B5EF4-FFF2-40B4-BE49-F238E27FC236}">
                <a16:creationId xmlns:a16="http://schemas.microsoft.com/office/drawing/2014/main" id="{26C77CA8-C24A-A243-A6C4-1C22E3EF1011}"/>
              </a:ext>
            </a:extLst>
          </p:cNvPr>
          <p:cNvSpPr/>
          <p:nvPr/>
        </p:nvSpPr>
        <p:spPr>
          <a:xfrm>
            <a:off x="7038771"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7" name="Rectangle 46">
            <a:extLst>
              <a:ext uri="{FF2B5EF4-FFF2-40B4-BE49-F238E27FC236}">
                <a16:creationId xmlns:a16="http://schemas.microsoft.com/office/drawing/2014/main" id="{D085DEE9-3FCE-6747-A83F-56CD7E48C324}"/>
              </a:ext>
            </a:extLst>
          </p:cNvPr>
          <p:cNvSpPr/>
          <p:nvPr/>
        </p:nvSpPr>
        <p:spPr>
          <a:xfrm>
            <a:off x="7718393"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8" name="Rectangle 47">
            <a:extLst>
              <a:ext uri="{FF2B5EF4-FFF2-40B4-BE49-F238E27FC236}">
                <a16:creationId xmlns:a16="http://schemas.microsoft.com/office/drawing/2014/main" id="{8D49ADA5-A4FF-EE41-AB88-11E04E26386F}"/>
              </a:ext>
            </a:extLst>
          </p:cNvPr>
          <p:cNvSpPr/>
          <p:nvPr/>
        </p:nvSpPr>
        <p:spPr>
          <a:xfrm>
            <a:off x="8408112" y="379925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49" name="Rectangle 48">
            <a:extLst>
              <a:ext uri="{FF2B5EF4-FFF2-40B4-BE49-F238E27FC236}">
                <a16:creationId xmlns:a16="http://schemas.microsoft.com/office/drawing/2014/main" id="{58E9025E-21D4-7743-AF39-4F892D064E6A}"/>
              </a:ext>
            </a:extLst>
          </p:cNvPr>
          <p:cNvSpPr/>
          <p:nvPr/>
        </p:nvSpPr>
        <p:spPr>
          <a:xfrm>
            <a:off x="870839"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0" name="Rectangle 49">
            <a:extLst>
              <a:ext uri="{FF2B5EF4-FFF2-40B4-BE49-F238E27FC236}">
                <a16:creationId xmlns:a16="http://schemas.microsoft.com/office/drawing/2014/main" id="{47257F8F-1698-9748-8A01-5017BB826DBA}"/>
              </a:ext>
            </a:extLst>
          </p:cNvPr>
          <p:cNvSpPr/>
          <p:nvPr/>
        </p:nvSpPr>
        <p:spPr>
          <a:xfrm>
            <a:off x="1560558"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1" name="Rectangle 50">
            <a:extLst>
              <a:ext uri="{FF2B5EF4-FFF2-40B4-BE49-F238E27FC236}">
                <a16:creationId xmlns:a16="http://schemas.microsoft.com/office/drawing/2014/main" id="{0826BAFE-1436-1944-8DA2-53EA30BA8D8C}"/>
              </a:ext>
            </a:extLst>
          </p:cNvPr>
          <p:cNvSpPr/>
          <p:nvPr/>
        </p:nvSpPr>
        <p:spPr>
          <a:xfrm>
            <a:off x="2250275"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2" name="Rectangle 51">
            <a:extLst>
              <a:ext uri="{FF2B5EF4-FFF2-40B4-BE49-F238E27FC236}">
                <a16:creationId xmlns:a16="http://schemas.microsoft.com/office/drawing/2014/main" id="{FAE430BF-D510-994B-B56B-9A87B2D38512}"/>
              </a:ext>
            </a:extLst>
          </p:cNvPr>
          <p:cNvSpPr/>
          <p:nvPr/>
        </p:nvSpPr>
        <p:spPr>
          <a:xfrm>
            <a:off x="2939994"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3" name="Rectangle 52">
            <a:extLst>
              <a:ext uri="{FF2B5EF4-FFF2-40B4-BE49-F238E27FC236}">
                <a16:creationId xmlns:a16="http://schemas.microsoft.com/office/drawing/2014/main" id="{B5F4D368-9DCE-7142-8570-B05749612BBF}"/>
              </a:ext>
            </a:extLst>
          </p:cNvPr>
          <p:cNvSpPr/>
          <p:nvPr/>
        </p:nvSpPr>
        <p:spPr>
          <a:xfrm>
            <a:off x="3619616"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4" name="Rectangle 53">
            <a:extLst>
              <a:ext uri="{FF2B5EF4-FFF2-40B4-BE49-F238E27FC236}">
                <a16:creationId xmlns:a16="http://schemas.microsoft.com/office/drawing/2014/main" id="{19B95F7D-BFC1-A440-93B0-0D734CD7B488}"/>
              </a:ext>
            </a:extLst>
          </p:cNvPr>
          <p:cNvSpPr/>
          <p:nvPr/>
        </p:nvSpPr>
        <p:spPr>
          <a:xfrm>
            <a:off x="4309335" y="475047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5" name="Rectangle 54">
            <a:extLst>
              <a:ext uri="{FF2B5EF4-FFF2-40B4-BE49-F238E27FC236}">
                <a16:creationId xmlns:a16="http://schemas.microsoft.com/office/drawing/2014/main" id="{172C568F-EBD9-7F4D-B995-B068A0D28273}"/>
              </a:ext>
            </a:extLst>
          </p:cNvPr>
          <p:cNvSpPr/>
          <p:nvPr/>
        </p:nvSpPr>
        <p:spPr>
          <a:xfrm>
            <a:off x="4971042"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6" name="Rectangle 55">
            <a:extLst>
              <a:ext uri="{FF2B5EF4-FFF2-40B4-BE49-F238E27FC236}">
                <a16:creationId xmlns:a16="http://schemas.microsoft.com/office/drawing/2014/main" id="{57A7F49E-0182-5140-8A5C-C843781AC0A6}"/>
              </a:ext>
            </a:extLst>
          </p:cNvPr>
          <p:cNvSpPr/>
          <p:nvPr/>
        </p:nvSpPr>
        <p:spPr>
          <a:xfrm>
            <a:off x="5660761"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7" name="Rectangle 56">
            <a:extLst>
              <a:ext uri="{FF2B5EF4-FFF2-40B4-BE49-F238E27FC236}">
                <a16:creationId xmlns:a16="http://schemas.microsoft.com/office/drawing/2014/main" id="{263F175C-F8F5-6344-B38F-3442302E4C62}"/>
              </a:ext>
            </a:extLst>
          </p:cNvPr>
          <p:cNvSpPr/>
          <p:nvPr/>
        </p:nvSpPr>
        <p:spPr>
          <a:xfrm>
            <a:off x="6350478"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8" name="Rectangle 57">
            <a:extLst>
              <a:ext uri="{FF2B5EF4-FFF2-40B4-BE49-F238E27FC236}">
                <a16:creationId xmlns:a16="http://schemas.microsoft.com/office/drawing/2014/main" id="{AB939427-0ED1-F043-8465-D1B4C30EE435}"/>
              </a:ext>
            </a:extLst>
          </p:cNvPr>
          <p:cNvSpPr/>
          <p:nvPr/>
        </p:nvSpPr>
        <p:spPr>
          <a:xfrm>
            <a:off x="7040197"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59" name="Rectangle 58">
            <a:extLst>
              <a:ext uri="{FF2B5EF4-FFF2-40B4-BE49-F238E27FC236}">
                <a16:creationId xmlns:a16="http://schemas.microsoft.com/office/drawing/2014/main" id="{F60FD7AA-D636-A04A-A0EE-B175C9E20CF0}"/>
              </a:ext>
            </a:extLst>
          </p:cNvPr>
          <p:cNvSpPr/>
          <p:nvPr/>
        </p:nvSpPr>
        <p:spPr>
          <a:xfrm>
            <a:off x="7719819"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0" name="Rectangle 59">
            <a:extLst>
              <a:ext uri="{FF2B5EF4-FFF2-40B4-BE49-F238E27FC236}">
                <a16:creationId xmlns:a16="http://schemas.microsoft.com/office/drawing/2014/main" id="{75A964AE-2D73-FD43-881D-9A75C95C8ECC}"/>
              </a:ext>
            </a:extLst>
          </p:cNvPr>
          <p:cNvSpPr/>
          <p:nvPr/>
        </p:nvSpPr>
        <p:spPr>
          <a:xfrm>
            <a:off x="8409538" y="474716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1" name="Rectangle 60">
            <a:extLst>
              <a:ext uri="{FF2B5EF4-FFF2-40B4-BE49-F238E27FC236}">
                <a16:creationId xmlns:a16="http://schemas.microsoft.com/office/drawing/2014/main" id="{79D3A91D-C260-7F49-AC8D-44AA23C4200F}"/>
              </a:ext>
            </a:extLst>
          </p:cNvPr>
          <p:cNvSpPr/>
          <p:nvPr/>
        </p:nvSpPr>
        <p:spPr>
          <a:xfrm>
            <a:off x="879509"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2" name="Rectangle 61">
            <a:extLst>
              <a:ext uri="{FF2B5EF4-FFF2-40B4-BE49-F238E27FC236}">
                <a16:creationId xmlns:a16="http://schemas.microsoft.com/office/drawing/2014/main" id="{33C97D48-9808-E642-AFD8-9148D6B60A17}"/>
              </a:ext>
            </a:extLst>
          </p:cNvPr>
          <p:cNvSpPr/>
          <p:nvPr/>
        </p:nvSpPr>
        <p:spPr>
          <a:xfrm>
            <a:off x="1569228"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3" name="Rectangle 62">
            <a:extLst>
              <a:ext uri="{FF2B5EF4-FFF2-40B4-BE49-F238E27FC236}">
                <a16:creationId xmlns:a16="http://schemas.microsoft.com/office/drawing/2014/main" id="{90EA4AC9-4A19-634E-AEDB-BFD21F887614}"/>
              </a:ext>
            </a:extLst>
          </p:cNvPr>
          <p:cNvSpPr/>
          <p:nvPr/>
        </p:nvSpPr>
        <p:spPr>
          <a:xfrm>
            <a:off x="2258945"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4" name="Rectangle 63">
            <a:extLst>
              <a:ext uri="{FF2B5EF4-FFF2-40B4-BE49-F238E27FC236}">
                <a16:creationId xmlns:a16="http://schemas.microsoft.com/office/drawing/2014/main" id="{8BD84F47-9602-7946-97D7-2E7EE0469FB7}"/>
              </a:ext>
            </a:extLst>
          </p:cNvPr>
          <p:cNvSpPr/>
          <p:nvPr/>
        </p:nvSpPr>
        <p:spPr>
          <a:xfrm>
            <a:off x="2948664"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5" name="Rectangle 64">
            <a:extLst>
              <a:ext uri="{FF2B5EF4-FFF2-40B4-BE49-F238E27FC236}">
                <a16:creationId xmlns:a16="http://schemas.microsoft.com/office/drawing/2014/main" id="{7DBFB53F-19D7-7B41-A697-E348F5F0C922}"/>
              </a:ext>
            </a:extLst>
          </p:cNvPr>
          <p:cNvSpPr/>
          <p:nvPr/>
        </p:nvSpPr>
        <p:spPr>
          <a:xfrm>
            <a:off x="3628286"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6" name="Rectangle 65">
            <a:extLst>
              <a:ext uri="{FF2B5EF4-FFF2-40B4-BE49-F238E27FC236}">
                <a16:creationId xmlns:a16="http://schemas.microsoft.com/office/drawing/2014/main" id="{0687D845-8831-BA42-A46C-C1DFA86A99B0}"/>
              </a:ext>
            </a:extLst>
          </p:cNvPr>
          <p:cNvSpPr/>
          <p:nvPr/>
        </p:nvSpPr>
        <p:spPr>
          <a:xfrm>
            <a:off x="4318005" y="5741064"/>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7" name="Rectangle 66">
            <a:extLst>
              <a:ext uri="{FF2B5EF4-FFF2-40B4-BE49-F238E27FC236}">
                <a16:creationId xmlns:a16="http://schemas.microsoft.com/office/drawing/2014/main" id="{00B9DEE5-AB22-A34D-B829-7877F5BBCDAC}"/>
              </a:ext>
            </a:extLst>
          </p:cNvPr>
          <p:cNvSpPr/>
          <p:nvPr/>
        </p:nvSpPr>
        <p:spPr>
          <a:xfrm>
            <a:off x="4979712"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8" name="Rectangle 67">
            <a:extLst>
              <a:ext uri="{FF2B5EF4-FFF2-40B4-BE49-F238E27FC236}">
                <a16:creationId xmlns:a16="http://schemas.microsoft.com/office/drawing/2014/main" id="{FB58475C-F739-C644-A475-ED95FC93CDD6}"/>
              </a:ext>
            </a:extLst>
          </p:cNvPr>
          <p:cNvSpPr/>
          <p:nvPr/>
        </p:nvSpPr>
        <p:spPr>
          <a:xfrm>
            <a:off x="5669431"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69" name="Rectangle 68">
            <a:extLst>
              <a:ext uri="{FF2B5EF4-FFF2-40B4-BE49-F238E27FC236}">
                <a16:creationId xmlns:a16="http://schemas.microsoft.com/office/drawing/2014/main" id="{6CC664A5-E1F8-5148-B43A-B162D3BC3909}"/>
              </a:ext>
            </a:extLst>
          </p:cNvPr>
          <p:cNvSpPr/>
          <p:nvPr/>
        </p:nvSpPr>
        <p:spPr>
          <a:xfrm>
            <a:off x="6359148"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0" name="Rectangle 69">
            <a:extLst>
              <a:ext uri="{FF2B5EF4-FFF2-40B4-BE49-F238E27FC236}">
                <a16:creationId xmlns:a16="http://schemas.microsoft.com/office/drawing/2014/main" id="{15243933-2EE9-3840-B124-A1C091B369B7}"/>
              </a:ext>
            </a:extLst>
          </p:cNvPr>
          <p:cNvSpPr/>
          <p:nvPr/>
        </p:nvSpPr>
        <p:spPr>
          <a:xfrm>
            <a:off x="7048867"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1" name="Rectangle 70">
            <a:extLst>
              <a:ext uri="{FF2B5EF4-FFF2-40B4-BE49-F238E27FC236}">
                <a16:creationId xmlns:a16="http://schemas.microsoft.com/office/drawing/2014/main" id="{8C53E3CA-D095-D541-97A7-2CEC7D69D9D8}"/>
              </a:ext>
            </a:extLst>
          </p:cNvPr>
          <p:cNvSpPr/>
          <p:nvPr/>
        </p:nvSpPr>
        <p:spPr>
          <a:xfrm>
            <a:off x="7728489"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2" name="Rectangle 71">
            <a:extLst>
              <a:ext uri="{FF2B5EF4-FFF2-40B4-BE49-F238E27FC236}">
                <a16:creationId xmlns:a16="http://schemas.microsoft.com/office/drawing/2014/main" id="{E0FBFE4E-0BDA-FA4E-B9B7-B2E441C6F2B1}"/>
              </a:ext>
            </a:extLst>
          </p:cNvPr>
          <p:cNvSpPr/>
          <p:nvPr/>
        </p:nvSpPr>
        <p:spPr>
          <a:xfrm>
            <a:off x="8418208" y="5737757"/>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3" name="Rectangle 72">
            <a:extLst>
              <a:ext uri="{FF2B5EF4-FFF2-40B4-BE49-F238E27FC236}">
                <a16:creationId xmlns:a16="http://schemas.microsoft.com/office/drawing/2014/main" id="{A3AE5DAF-962C-7744-935D-CFDE528A3055}"/>
              </a:ext>
            </a:extLst>
          </p:cNvPr>
          <p:cNvSpPr/>
          <p:nvPr/>
        </p:nvSpPr>
        <p:spPr>
          <a:xfrm>
            <a:off x="879509"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4" name="Rectangle 73">
            <a:extLst>
              <a:ext uri="{FF2B5EF4-FFF2-40B4-BE49-F238E27FC236}">
                <a16:creationId xmlns:a16="http://schemas.microsoft.com/office/drawing/2014/main" id="{15842833-4BA4-ED4B-87D0-C036AD45A3A4}"/>
              </a:ext>
            </a:extLst>
          </p:cNvPr>
          <p:cNvSpPr/>
          <p:nvPr/>
        </p:nvSpPr>
        <p:spPr>
          <a:xfrm>
            <a:off x="1569228"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5" name="Rectangle 74">
            <a:extLst>
              <a:ext uri="{FF2B5EF4-FFF2-40B4-BE49-F238E27FC236}">
                <a16:creationId xmlns:a16="http://schemas.microsoft.com/office/drawing/2014/main" id="{B7999E80-90FA-0844-91FB-46FEAF53CCF4}"/>
              </a:ext>
            </a:extLst>
          </p:cNvPr>
          <p:cNvSpPr/>
          <p:nvPr/>
        </p:nvSpPr>
        <p:spPr>
          <a:xfrm>
            <a:off x="2258945"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7" name="Rectangle 76">
            <a:extLst>
              <a:ext uri="{FF2B5EF4-FFF2-40B4-BE49-F238E27FC236}">
                <a16:creationId xmlns:a16="http://schemas.microsoft.com/office/drawing/2014/main" id="{643028C6-827B-8F4D-9F92-5E8F5DA6F11B}"/>
              </a:ext>
            </a:extLst>
          </p:cNvPr>
          <p:cNvSpPr/>
          <p:nvPr/>
        </p:nvSpPr>
        <p:spPr>
          <a:xfrm>
            <a:off x="3628286"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8" name="Rectangle 77">
            <a:extLst>
              <a:ext uri="{FF2B5EF4-FFF2-40B4-BE49-F238E27FC236}">
                <a16:creationId xmlns:a16="http://schemas.microsoft.com/office/drawing/2014/main" id="{0C1AB736-757A-AA47-86E2-AA28189141FF}"/>
              </a:ext>
            </a:extLst>
          </p:cNvPr>
          <p:cNvSpPr/>
          <p:nvPr/>
        </p:nvSpPr>
        <p:spPr>
          <a:xfrm>
            <a:off x="4318005" y="2817560"/>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79" name="Rectangle 78">
            <a:extLst>
              <a:ext uri="{FF2B5EF4-FFF2-40B4-BE49-F238E27FC236}">
                <a16:creationId xmlns:a16="http://schemas.microsoft.com/office/drawing/2014/main" id="{B1F94D91-628A-9341-9A8E-373A13259A33}"/>
              </a:ext>
            </a:extLst>
          </p:cNvPr>
          <p:cNvSpPr/>
          <p:nvPr/>
        </p:nvSpPr>
        <p:spPr>
          <a:xfrm>
            <a:off x="4979712"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0" name="Rectangle 79">
            <a:extLst>
              <a:ext uri="{FF2B5EF4-FFF2-40B4-BE49-F238E27FC236}">
                <a16:creationId xmlns:a16="http://schemas.microsoft.com/office/drawing/2014/main" id="{F0F5120E-0572-8F43-99ED-701792EEB7BB}"/>
              </a:ext>
            </a:extLst>
          </p:cNvPr>
          <p:cNvSpPr/>
          <p:nvPr/>
        </p:nvSpPr>
        <p:spPr>
          <a:xfrm>
            <a:off x="5669431"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1" name="Rectangle 80">
            <a:extLst>
              <a:ext uri="{FF2B5EF4-FFF2-40B4-BE49-F238E27FC236}">
                <a16:creationId xmlns:a16="http://schemas.microsoft.com/office/drawing/2014/main" id="{DDCDD22B-81FD-7341-A757-2071194227BB}"/>
              </a:ext>
            </a:extLst>
          </p:cNvPr>
          <p:cNvSpPr/>
          <p:nvPr/>
        </p:nvSpPr>
        <p:spPr>
          <a:xfrm>
            <a:off x="6359148"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2" name="Rectangle 81">
            <a:extLst>
              <a:ext uri="{FF2B5EF4-FFF2-40B4-BE49-F238E27FC236}">
                <a16:creationId xmlns:a16="http://schemas.microsoft.com/office/drawing/2014/main" id="{DABD7829-8B08-6548-B8B2-947C7B85B049}"/>
              </a:ext>
            </a:extLst>
          </p:cNvPr>
          <p:cNvSpPr/>
          <p:nvPr/>
        </p:nvSpPr>
        <p:spPr>
          <a:xfrm>
            <a:off x="7048867"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3" name="Rectangle 82">
            <a:extLst>
              <a:ext uri="{FF2B5EF4-FFF2-40B4-BE49-F238E27FC236}">
                <a16:creationId xmlns:a16="http://schemas.microsoft.com/office/drawing/2014/main" id="{53E21B59-86CD-E945-AE3A-42B21F878BEF}"/>
              </a:ext>
            </a:extLst>
          </p:cNvPr>
          <p:cNvSpPr/>
          <p:nvPr/>
        </p:nvSpPr>
        <p:spPr>
          <a:xfrm>
            <a:off x="7728489"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4" name="Rectangle 83">
            <a:extLst>
              <a:ext uri="{FF2B5EF4-FFF2-40B4-BE49-F238E27FC236}">
                <a16:creationId xmlns:a16="http://schemas.microsoft.com/office/drawing/2014/main" id="{897DF9EE-3CC0-A04A-90FE-C2DE29E67E2F}"/>
              </a:ext>
            </a:extLst>
          </p:cNvPr>
          <p:cNvSpPr/>
          <p:nvPr/>
        </p:nvSpPr>
        <p:spPr>
          <a:xfrm>
            <a:off x="8418208" y="2814253"/>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5" name="Rectangle 84">
            <a:extLst>
              <a:ext uri="{FF2B5EF4-FFF2-40B4-BE49-F238E27FC236}">
                <a16:creationId xmlns:a16="http://schemas.microsoft.com/office/drawing/2014/main" id="{AD337E4C-EAB5-B04B-AC2E-21BECB732B2F}"/>
              </a:ext>
            </a:extLst>
          </p:cNvPr>
          <p:cNvSpPr/>
          <p:nvPr/>
        </p:nvSpPr>
        <p:spPr>
          <a:xfrm>
            <a:off x="5697445"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6" name="Rectangle 85">
            <a:extLst>
              <a:ext uri="{FF2B5EF4-FFF2-40B4-BE49-F238E27FC236}">
                <a16:creationId xmlns:a16="http://schemas.microsoft.com/office/drawing/2014/main" id="{AFCB4672-CDB8-B040-BB79-33C0E12225EF}"/>
              </a:ext>
            </a:extLst>
          </p:cNvPr>
          <p:cNvSpPr/>
          <p:nvPr/>
        </p:nvSpPr>
        <p:spPr>
          <a:xfrm>
            <a:off x="6387162"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7" name="Rectangle 86">
            <a:extLst>
              <a:ext uri="{FF2B5EF4-FFF2-40B4-BE49-F238E27FC236}">
                <a16:creationId xmlns:a16="http://schemas.microsoft.com/office/drawing/2014/main" id="{EAF403F8-A5B0-4442-88A3-9FE862B44C1D}"/>
              </a:ext>
            </a:extLst>
          </p:cNvPr>
          <p:cNvSpPr/>
          <p:nvPr/>
        </p:nvSpPr>
        <p:spPr>
          <a:xfrm>
            <a:off x="7076881"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88" name="Rectangle 87">
            <a:extLst>
              <a:ext uri="{FF2B5EF4-FFF2-40B4-BE49-F238E27FC236}">
                <a16:creationId xmlns:a16="http://schemas.microsoft.com/office/drawing/2014/main" id="{8575F588-27E6-5F40-AB3D-B9E658EF5CA7}"/>
              </a:ext>
            </a:extLst>
          </p:cNvPr>
          <p:cNvSpPr/>
          <p:nvPr/>
        </p:nvSpPr>
        <p:spPr>
          <a:xfrm>
            <a:off x="7756503"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2" name="Oval 1">
            <a:extLst>
              <a:ext uri="{FF2B5EF4-FFF2-40B4-BE49-F238E27FC236}">
                <a16:creationId xmlns:a16="http://schemas.microsoft.com/office/drawing/2014/main" id="{46ADE88B-E62F-4E46-B118-D651803E4061}"/>
              </a:ext>
            </a:extLst>
          </p:cNvPr>
          <p:cNvSpPr/>
          <p:nvPr/>
        </p:nvSpPr>
        <p:spPr>
          <a:xfrm rot="945241">
            <a:off x="4946662" y="1787564"/>
            <a:ext cx="626192" cy="911567"/>
          </a:xfrm>
          <a:prstGeom prst="ellipse">
            <a:avLst/>
          </a:prstGeom>
          <a:solidFill>
            <a:srgbClr val="FFFF0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0D1AB60-B9D3-5847-BB73-EA3004CA4F99}"/>
              </a:ext>
            </a:extLst>
          </p:cNvPr>
          <p:cNvSpPr/>
          <p:nvPr/>
        </p:nvSpPr>
        <p:spPr>
          <a:xfrm>
            <a:off x="8446222" y="1820615"/>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00000"/>
                </a:solidFill>
              </a:rPr>
              <a:t>X</a:t>
            </a:r>
            <a:endParaRPr lang="en-US" b="1" dirty="0">
              <a:solidFill>
                <a:srgbClr val="C00000"/>
              </a:solidFill>
            </a:endParaRPr>
          </a:p>
        </p:txBody>
      </p:sp>
      <p:sp>
        <p:nvSpPr>
          <p:cNvPr id="28" name="Rectangle 27">
            <a:extLst>
              <a:ext uri="{FF2B5EF4-FFF2-40B4-BE49-F238E27FC236}">
                <a16:creationId xmlns:a16="http://schemas.microsoft.com/office/drawing/2014/main" id="{5C8B8370-915E-1E4A-B9F7-32BC92CCE285}"/>
              </a:ext>
            </a:extLst>
          </p:cNvPr>
          <p:cNvSpPr/>
          <p:nvPr/>
        </p:nvSpPr>
        <p:spPr>
          <a:xfrm>
            <a:off x="4997628" y="1839816"/>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00B050"/>
                </a:solidFill>
              </a:rPr>
              <a:t>✓</a:t>
            </a:r>
            <a:endParaRPr lang="en-US" b="1" dirty="0">
              <a:solidFill>
                <a:srgbClr val="00B050"/>
              </a:solidFill>
            </a:endParaRPr>
          </a:p>
        </p:txBody>
      </p:sp>
      <p:sp>
        <p:nvSpPr>
          <p:cNvPr id="90" name="Oval 89">
            <a:extLst>
              <a:ext uri="{FF2B5EF4-FFF2-40B4-BE49-F238E27FC236}">
                <a16:creationId xmlns:a16="http://schemas.microsoft.com/office/drawing/2014/main" id="{EA6A5997-22DA-F34D-AF7A-D354B4967A50}"/>
              </a:ext>
            </a:extLst>
          </p:cNvPr>
          <p:cNvSpPr/>
          <p:nvPr/>
        </p:nvSpPr>
        <p:spPr>
          <a:xfrm rot="945241">
            <a:off x="2862096" y="2789967"/>
            <a:ext cx="626192" cy="911567"/>
          </a:xfrm>
          <a:prstGeom prst="ellipse">
            <a:avLst/>
          </a:prstGeom>
          <a:solidFill>
            <a:srgbClr val="FFFF0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37EB59D-3733-A243-BE40-EFC8E8D6D706}"/>
              </a:ext>
            </a:extLst>
          </p:cNvPr>
          <p:cNvSpPr/>
          <p:nvPr/>
        </p:nvSpPr>
        <p:spPr>
          <a:xfrm>
            <a:off x="2920652" y="2869342"/>
            <a:ext cx="554110" cy="782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00B050"/>
                </a:solidFill>
              </a:rPr>
              <a:t>✓</a:t>
            </a:r>
            <a:endParaRPr lang="en-US" b="1" dirty="0">
              <a:solidFill>
                <a:srgbClr val="00B050"/>
              </a:solidFill>
            </a:endParaRPr>
          </a:p>
        </p:txBody>
      </p:sp>
    </p:spTree>
    <p:extLst>
      <p:ext uri="{BB962C8B-B14F-4D97-AF65-F5344CB8AC3E}">
        <p14:creationId xmlns:p14="http://schemas.microsoft.com/office/powerpoint/2010/main" val="28493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6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6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6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6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6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6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6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7" grpId="0"/>
      <p:bldP spid="78" grpId="0"/>
      <p:bldP spid="79" grpId="0"/>
      <p:bldP spid="80" grpId="0"/>
      <p:bldP spid="81" grpId="0"/>
      <p:bldP spid="82" grpId="0"/>
      <p:bldP spid="83" grpId="0"/>
      <p:bldP spid="84" grpId="0"/>
      <p:bldP spid="85" grpId="0"/>
      <p:bldP spid="86" grpId="0"/>
      <p:bldP spid="87" grpId="0"/>
      <p:bldP spid="88" grpId="0"/>
      <p:bldP spid="2" grpId="0" animBg="1"/>
      <p:bldP spid="89" grpId="0"/>
      <p:bldP spid="28" grpId="0"/>
      <p:bldP spid="90" grpId="0" animBg="1"/>
      <p:bldP spid="2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E03FB0-414A-C54B-BC61-F2FA53C592D7}"/>
              </a:ext>
            </a:extLst>
          </p:cNvPr>
          <p:cNvSpPr/>
          <p:nvPr/>
        </p:nvSpPr>
        <p:spPr>
          <a:xfrm>
            <a:off x="1286256" y="268224"/>
            <a:ext cx="6571488" cy="14752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Helvetica" pitchFamily="2" charset="0"/>
              </a:rPr>
              <a:t>Problems with </a:t>
            </a:r>
          </a:p>
          <a:p>
            <a:pPr algn="ctr"/>
            <a:r>
              <a:rPr lang="en-US" sz="4400" b="1" dirty="0">
                <a:latin typeface="Helvetica" pitchFamily="2" charset="0"/>
              </a:rPr>
              <a:t>Mean-Level Change</a:t>
            </a:r>
          </a:p>
        </p:txBody>
      </p:sp>
      <p:sp>
        <p:nvSpPr>
          <p:cNvPr id="5" name="Rectangle 4">
            <a:extLst>
              <a:ext uri="{FF2B5EF4-FFF2-40B4-BE49-F238E27FC236}">
                <a16:creationId xmlns:a16="http://schemas.microsoft.com/office/drawing/2014/main" id="{B1652210-8F73-F641-AEE2-2F1F40295F21}"/>
              </a:ext>
            </a:extLst>
          </p:cNvPr>
          <p:cNvSpPr/>
          <p:nvPr/>
        </p:nvSpPr>
        <p:spPr>
          <a:xfrm>
            <a:off x="499872" y="2779776"/>
            <a:ext cx="3352800" cy="270662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pitchFamily="2" charset="0"/>
              </a:rPr>
              <a:t>Timing</a:t>
            </a:r>
          </a:p>
        </p:txBody>
      </p:sp>
      <p:sp>
        <p:nvSpPr>
          <p:cNvPr id="6" name="Rectangle 5">
            <a:extLst>
              <a:ext uri="{FF2B5EF4-FFF2-40B4-BE49-F238E27FC236}">
                <a16:creationId xmlns:a16="http://schemas.microsoft.com/office/drawing/2014/main" id="{A32519BE-CBD4-114D-AD78-234AC6A7611F}"/>
              </a:ext>
            </a:extLst>
          </p:cNvPr>
          <p:cNvSpPr/>
          <p:nvPr/>
        </p:nvSpPr>
        <p:spPr>
          <a:xfrm>
            <a:off x="5291328" y="2779776"/>
            <a:ext cx="3352800" cy="27066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Helvetica" pitchFamily="2" charset="0"/>
              </a:rPr>
              <a:t>Independence of Traits</a:t>
            </a:r>
          </a:p>
        </p:txBody>
      </p:sp>
    </p:spTree>
    <p:extLst>
      <p:ext uri="{BB962C8B-B14F-4D97-AF65-F5344CB8AC3E}">
        <p14:creationId xmlns:p14="http://schemas.microsoft.com/office/powerpoint/2010/main" val="9363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3CEE3168-7279-354B-8596-24330BC9FC82}"/>
              </a:ext>
            </a:extLst>
          </p:cNvPr>
          <p:cNvSpPr/>
          <p:nvPr/>
        </p:nvSpPr>
        <p:spPr>
          <a:xfrm>
            <a:off x="206828" y="2219706"/>
            <a:ext cx="2144486" cy="3864428"/>
          </a:xfrm>
          <a:prstGeom prst="rect">
            <a:avLst/>
          </a:prstGeom>
          <a:solidFill>
            <a:srgbClr val="FFFD78">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AB92AB0E-B258-364F-9DC3-0DD0B5545CFE}"/>
              </a:ext>
            </a:extLst>
          </p:cNvPr>
          <p:cNvSpPr/>
          <p:nvPr/>
        </p:nvSpPr>
        <p:spPr>
          <a:xfrm>
            <a:off x="332236" y="2346511"/>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a:extLst>
              <a:ext uri="{FF2B5EF4-FFF2-40B4-BE49-F238E27FC236}">
                <a16:creationId xmlns:a16="http://schemas.microsoft.com/office/drawing/2014/main" id="{B56E27C3-F452-D147-A54F-55ABEC132561}"/>
              </a:ext>
            </a:extLst>
          </p:cNvPr>
          <p:cNvCxnSpPr>
            <a:cxnSpLocks/>
            <a:stCxn id="4" idx="0"/>
            <a:endCxn id="4" idx="2"/>
          </p:cNvCxnSpPr>
          <p:nvPr/>
        </p:nvCxnSpPr>
        <p:spPr>
          <a:xfrm>
            <a:off x="1276616" y="2346511"/>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7BBE74-7A5E-424A-BD82-F6B9E64C5A49}"/>
              </a:ext>
            </a:extLst>
          </p:cNvPr>
          <p:cNvCxnSpPr>
            <a:cxnSpLocks/>
            <a:stCxn id="4" idx="1"/>
            <a:endCxn id="4" idx="3"/>
          </p:cNvCxnSpPr>
          <p:nvPr/>
        </p:nvCxnSpPr>
        <p:spPr>
          <a:xfrm>
            <a:off x="332236" y="3066601"/>
            <a:ext cx="1888761"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F0D9137-1639-124C-8A52-8A2F1271C875}"/>
              </a:ext>
            </a:extLst>
          </p:cNvPr>
          <p:cNvSpPr/>
          <p:nvPr/>
        </p:nvSpPr>
        <p:spPr>
          <a:xfrm>
            <a:off x="2511743" y="2348385"/>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4" name="Straight Connector 43">
            <a:extLst>
              <a:ext uri="{FF2B5EF4-FFF2-40B4-BE49-F238E27FC236}">
                <a16:creationId xmlns:a16="http://schemas.microsoft.com/office/drawing/2014/main" id="{E19E684F-1772-F84E-AF5A-FA139B795F73}"/>
              </a:ext>
            </a:extLst>
          </p:cNvPr>
          <p:cNvCxnSpPr>
            <a:cxnSpLocks/>
            <a:stCxn id="43" idx="0"/>
            <a:endCxn id="43" idx="2"/>
          </p:cNvCxnSpPr>
          <p:nvPr/>
        </p:nvCxnSpPr>
        <p:spPr>
          <a:xfrm>
            <a:off x="3456124" y="2348385"/>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1C71665-38BD-B348-B5F6-C060FCA9EEB0}"/>
              </a:ext>
            </a:extLst>
          </p:cNvPr>
          <p:cNvSpPr/>
          <p:nvPr/>
        </p:nvSpPr>
        <p:spPr>
          <a:xfrm>
            <a:off x="4691251" y="2339015"/>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6" name="Straight Connector 45">
            <a:extLst>
              <a:ext uri="{FF2B5EF4-FFF2-40B4-BE49-F238E27FC236}">
                <a16:creationId xmlns:a16="http://schemas.microsoft.com/office/drawing/2014/main" id="{AC3D58A0-0550-6243-8D0D-34B22B9E8D58}"/>
              </a:ext>
            </a:extLst>
          </p:cNvPr>
          <p:cNvCxnSpPr>
            <a:cxnSpLocks/>
            <a:stCxn id="45" idx="0"/>
            <a:endCxn id="45" idx="2"/>
          </p:cNvCxnSpPr>
          <p:nvPr/>
        </p:nvCxnSpPr>
        <p:spPr>
          <a:xfrm>
            <a:off x="5635631" y="2339015"/>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A58D2AE-1239-FF45-B279-434B25D2C7C8}"/>
              </a:ext>
            </a:extLst>
          </p:cNvPr>
          <p:cNvSpPr/>
          <p:nvPr/>
        </p:nvSpPr>
        <p:spPr>
          <a:xfrm>
            <a:off x="6870759" y="2346511"/>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8" name="Straight Connector 47">
            <a:extLst>
              <a:ext uri="{FF2B5EF4-FFF2-40B4-BE49-F238E27FC236}">
                <a16:creationId xmlns:a16="http://schemas.microsoft.com/office/drawing/2014/main" id="{0F85FA84-6ADE-7445-A327-442151526986}"/>
              </a:ext>
            </a:extLst>
          </p:cNvPr>
          <p:cNvCxnSpPr>
            <a:cxnSpLocks/>
            <a:stCxn id="47" idx="0"/>
            <a:endCxn id="47" idx="2"/>
          </p:cNvCxnSpPr>
          <p:nvPr/>
        </p:nvCxnSpPr>
        <p:spPr>
          <a:xfrm>
            <a:off x="7815140" y="2346511"/>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00A9173-61A7-1E4E-BE23-A7DE5C0CA85C}"/>
              </a:ext>
            </a:extLst>
          </p:cNvPr>
          <p:cNvSpPr/>
          <p:nvPr/>
        </p:nvSpPr>
        <p:spPr>
          <a:xfrm>
            <a:off x="332236" y="4471377"/>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5" name="Straight Connector 64">
            <a:extLst>
              <a:ext uri="{FF2B5EF4-FFF2-40B4-BE49-F238E27FC236}">
                <a16:creationId xmlns:a16="http://schemas.microsoft.com/office/drawing/2014/main" id="{2949EAFF-A78A-1C47-877F-567F1778B059}"/>
              </a:ext>
            </a:extLst>
          </p:cNvPr>
          <p:cNvCxnSpPr>
            <a:cxnSpLocks/>
            <a:stCxn id="64" idx="0"/>
            <a:endCxn id="64" idx="2"/>
          </p:cNvCxnSpPr>
          <p:nvPr/>
        </p:nvCxnSpPr>
        <p:spPr>
          <a:xfrm>
            <a:off x="1276616" y="4471377"/>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524AEB5-F982-394D-8C50-7EE3749621A8}"/>
              </a:ext>
            </a:extLst>
          </p:cNvPr>
          <p:cNvSpPr/>
          <p:nvPr/>
        </p:nvSpPr>
        <p:spPr>
          <a:xfrm>
            <a:off x="2509950" y="4473251"/>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7" name="Straight Connector 66">
            <a:extLst>
              <a:ext uri="{FF2B5EF4-FFF2-40B4-BE49-F238E27FC236}">
                <a16:creationId xmlns:a16="http://schemas.microsoft.com/office/drawing/2014/main" id="{241626AD-09C6-844C-939C-0C344718F883}"/>
              </a:ext>
            </a:extLst>
          </p:cNvPr>
          <p:cNvCxnSpPr>
            <a:cxnSpLocks/>
            <a:stCxn id="66" idx="0"/>
            <a:endCxn id="66" idx="2"/>
          </p:cNvCxnSpPr>
          <p:nvPr/>
        </p:nvCxnSpPr>
        <p:spPr>
          <a:xfrm>
            <a:off x="3454331" y="4473251"/>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D1A523A-1766-3348-91E4-A1C9F33D0537}"/>
              </a:ext>
            </a:extLst>
          </p:cNvPr>
          <p:cNvSpPr/>
          <p:nvPr/>
        </p:nvSpPr>
        <p:spPr>
          <a:xfrm>
            <a:off x="4687664" y="4463882"/>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9" name="Straight Connector 68">
            <a:extLst>
              <a:ext uri="{FF2B5EF4-FFF2-40B4-BE49-F238E27FC236}">
                <a16:creationId xmlns:a16="http://schemas.microsoft.com/office/drawing/2014/main" id="{8A4CA6FB-9D05-FC46-9B4B-F13C270B8078}"/>
              </a:ext>
            </a:extLst>
          </p:cNvPr>
          <p:cNvCxnSpPr>
            <a:cxnSpLocks/>
            <a:stCxn id="68" idx="0"/>
            <a:endCxn id="68" idx="2"/>
          </p:cNvCxnSpPr>
          <p:nvPr/>
        </p:nvCxnSpPr>
        <p:spPr>
          <a:xfrm>
            <a:off x="5632045" y="4463882"/>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35F24B0C-D8CA-CC43-8997-F00462AC1D18}"/>
              </a:ext>
            </a:extLst>
          </p:cNvPr>
          <p:cNvSpPr/>
          <p:nvPr/>
        </p:nvSpPr>
        <p:spPr>
          <a:xfrm>
            <a:off x="6865379" y="4463882"/>
            <a:ext cx="1888761" cy="144018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1" name="Straight Connector 70">
            <a:extLst>
              <a:ext uri="{FF2B5EF4-FFF2-40B4-BE49-F238E27FC236}">
                <a16:creationId xmlns:a16="http://schemas.microsoft.com/office/drawing/2014/main" id="{F6C18A15-318B-9F4D-8573-192F76316853}"/>
              </a:ext>
            </a:extLst>
          </p:cNvPr>
          <p:cNvCxnSpPr>
            <a:cxnSpLocks/>
            <a:stCxn id="70" idx="0"/>
            <a:endCxn id="70" idx="2"/>
          </p:cNvCxnSpPr>
          <p:nvPr/>
        </p:nvCxnSpPr>
        <p:spPr>
          <a:xfrm>
            <a:off x="7809759" y="4463882"/>
            <a:ext cx="0" cy="144018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4C857E-DA41-9D49-9494-EB2E5A7402D0}"/>
              </a:ext>
            </a:extLst>
          </p:cNvPr>
          <p:cNvCxnSpPr>
            <a:cxnSpLocks/>
          </p:cNvCxnSpPr>
          <p:nvPr/>
        </p:nvCxnSpPr>
        <p:spPr>
          <a:xfrm>
            <a:off x="2509950" y="3242738"/>
            <a:ext cx="96312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E14FE2C-63CE-644F-A3ED-991C601EB093}"/>
              </a:ext>
            </a:extLst>
          </p:cNvPr>
          <p:cNvCxnSpPr>
            <a:cxnSpLocks/>
          </p:cNvCxnSpPr>
          <p:nvPr/>
        </p:nvCxnSpPr>
        <p:spPr>
          <a:xfrm flipV="1">
            <a:off x="3459404" y="2912953"/>
            <a:ext cx="0" cy="3429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67F7BF7-AA8B-BB4C-BAFE-2EFEE4970ECD}"/>
              </a:ext>
            </a:extLst>
          </p:cNvPr>
          <p:cNvCxnSpPr>
            <a:cxnSpLocks/>
          </p:cNvCxnSpPr>
          <p:nvPr/>
        </p:nvCxnSpPr>
        <p:spPr>
          <a:xfrm>
            <a:off x="3441740" y="2935438"/>
            <a:ext cx="96312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4C3D968-77CD-594B-ABD1-953EC32EBCB8}"/>
              </a:ext>
            </a:extLst>
          </p:cNvPr>
          <p:cNvCxnSpPr>
            <a:cxnSpLocks/>
          </p:cNvCxnSpPr>
          <p:nvPr/>
        </p:nvCxnSpPr>
        <p:spPr>
          <a:xfrm>
            <a:off x="4667826" y="2912953"/>
            <a:ext cx="96312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CE835B2-3DF2-0E41-A034-594A46761704}"/>
              </a:ext>
            </a:extLst>
          </p:cNvPr>
          <p:cNvCxnSpPr>
            <a:cxnSpLocks/>
          </p:cNvCxnSpPr>
          <p:nvPr/>
        </p:nvCxnSpPr>
        <p:spPr>
          <a:xfrm>
            <a:off x="5616892" y="2902273"/>
            <a:ext cx="963120" cy="34046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1C4BC01-3BC5-B243-907B-E72E926D8578}"/>
              </a:ext>
            </a:extLst>
          </p:cNvPr>
          <p:cNvCxnSpPr>
            <a:cxnSpLocks/>
          </p:cNvCxnSpPr>
          <p:nvPr/>
        </p:nvCxnSpPr>
        <p:spPr>
          <a:xfrm>
            <a:off x="6870759" y="3237377"/>
            <a:ext cx="963120" cy="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072138E-81F3-5B48-93A1-22C9BF0D121A}"/>
              </a:ext>
            </a:extLst>
          </p:cNvPr>
          <p:cNvCxnSpPr>
            <a:cxnSpLocks/>
          </p:cNvCxnSpPr>
          <p:nvPr/>
        </p:nvCxnSpPr>
        <p:spPr>
          <a:xfrm flipV="1">
            <a:off x="7818419" y="2912953"/>
            <a:ext cx="0" cy="3429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655322E-777F-294A-97D4-1E49134CB2D6}"/>
              </a:ext>
            </a:extLst>
          </p:cNvPr>
          <p:cNvCxnSpPr>
            <a:cxnSpLocks/>
          </p:cNvCxnSpPr>
          <p:nvPr/>
        </p:nvCxnSpPr>
        <p:spPr>
          <a:xfrm flipV="1">
            <a:off x="7809758" y="2511400"/>
            <a:ext cx="963120" cy="424038"/>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E979CD5-26CC-894C-9484-9EE738DAF486}"/>
              </a:ext>
            </a:extLst>
          </p:cNvPr>
          <p:cNvCxnSpPr>
            <a:cxnSpLocks/>
          </p:cNvCxnSpPr>
          <p:nvPr/>
        </p:nvCxnSpPr>
        <p:spPr>
          <a:xfrm flipV="1">
            <a:off x="332236" y="4774364"/>
            <a:ext cx="1888761" cy="78942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FCB78BF-5FDC-754B-9DF7-44CA0C8A9713}"/>
              </a:ext>
            </a:extLst>
          </p:cNvPr>
          <p:cNvCxnSpPr>
            <a:cxnSpLocks/>
          </p:cNvCxnSpPr>
          <p:nvPr/>
        </p:nvCxnSpPr>
        <p:spPr>
          <a:xfrm flipV="1">
            <a:off x="3441740" y="5080184"/>
            <a:ext cx="0" cy="3429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61A9D2-B258-7349-8CFA-284D1152C774}"/>
              </a:ext>
            </a:extLst>
          </p:cNvPr>
          <p:cNvCxnSpPr>
            <a:cxnSpLocks/>
          </p:cNvCxnSpPr>
          <p:nvPr/>
        </p:nvCxnSpPr>
        <p:spPr>
          <a:xfrm flipV="1">
            <a:off x="3435592" y="4967644"/>
            <a:ext cx="963120" cy="424038"/>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F956A2-0771-114E-B1E7-1BEB11A7A8BD}"/>
              </a:ext>
            </a:extLst>
          </p:cNvPr>
          <p:cNvCxnSpPr>
            <a:cxnSpLocks/>
          </p:cNvCxnSpPr>
          <p:nvPr/>
        </p:nvCxnSpPr>
        <p:spPr>
          <a:xfrm flipV="1">
            <a:off x="2504236" y="5104529"/>
            <a:ext cx="917210" cy="41128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2711A5-8F0F-6E45-BE29-8796CC15A413}"/>
              </a:ext>
            </a:extLst>
          </p:cNvPr>
          <p:cNvCxnSpPr>
            <a:cxnSpLocks/>
          </p:cNvCxnSpPr>
          <p:nvPr/>
        </p:nvCxnSpPr>
        <p:spPr>
          <a:xfrm>
            <a:off x="5596160" y="5051216"/>
            <a:ext cx="963120" cy="34046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617E3A5-DFAC-C74E-9C96-D74EA5536265}"/>
              </a:ext>
            </a:extLst>
          </p:cNvPr>
          <p:cNvCxnSpPr>
            <a:cxnSpLocks/>
          </p:cNvCxnSpPr>
          <p:nvPr/>
        </p:nvCxnSpPr>
        <p:spPr>
          <a:xfrm flipV="1">
            <a:off x="4687664" y="5051216"/>
            <a:ext cx="917210" cy="41128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9C5647F-DF8A-0B49-A72C-CF65B56C1790}"/>
              </a:ext>
            </a:extLst>
          </p:cNvPr>
          <p:cNvCxnSpPr>
            <a:cxnSpLocks/>
          </p:cNvCxnSpPr>
          <p:nvPr/>
        </p:nvCxnSpPr>
        <p:spPr>
          <a:xfrm flipV="1">
            <a:off x="7811333" y="4972234"/>
            <a:ext cx="0" cy="342900"/>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579244A-03D5-B94F-A476-87A9DB4E5FC1}"/>
              </a:ext>
            </a:extLst>
          </p:cNvPr>
          <p:cNvCxnSpPr>
            <a:cxnSpLocks/>
          </p:cNvCxnSpPr>
          <p:nvPr/>
        </p:nvCxnSpPr>
        <p:spPr>
          <a:xfrm>
            <a:off x="7804668" y="4974668"/>
            <a:ext cx="963120" cy="340466"/>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68CAEB-2154-554A-AE2F-3D7B5F9E74AA}"/>
              </a:ext>
            </a:extLst>
          </p:cNvPr>
          <p:cNvCxnSpPr>
            <a:cxnSpLocks/>
          </p:cNvCxnSpPr>
          <p:nvPr/>
        </p:nvCxnSpPr>
        <p:spPr>
          <a:xfrm flipV="1">
            <a:off x="6859664" y="5310172"/>
            <a:ext cx="950095" cy="423084"/>
          </a:xfrm>
          <a:prstGeom prst="line">
            <a:avLst/>
          </a:prstGeom>
          <a:ln w="60325">
            <a:solidFill>
              <a:srgbClr val="302EF8"/>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6CF2CB1-C17A-7D4A-BE1F-905FD62F5D3F}"/>
              </a:ext>
            </a:extLst>
          </p:cNvPr>
          <p:cNvSpPr txBox="1"/>
          <p:nvPr/>
        </p:nvSpPr>
        <p:spPr>
          <a:xfrm>
            <a:off x="4422050" y="6178708"/>
            <a:ext cx="4897419" cy="300082"/>
          </a:xfrm>
          <a:prstGeom prst="rect">
            <a:avLst/>
          </a:prstGeom>
          <a:noFill/>
        </p:spPr>
        <p:txBody>
          <a:bodyPr wrap="square" rtlCol="0">
            <a:spAutoFit/>
          </a:bodyPr>
          <a:lstStyle/>
          <a:p>
            <a:r>
              <a:rPr lang="en-US" sz="1350" dirty="0" err="1"/>
              <a:t>Schwaba</a:t>
            </a:r>
            <a:r>
              <a:rPr lang="en-US" sz="1350" dirty="0"/>
              <a:t> &amp; </a:t>
            </a:r>
            <a:r>
              <a:rPr lang="en-US" sz="1350" dirty="0" err="1"/>
              <a:t>Bleidorn</a:t>
            </a:r>
            <a:r>
              <a:rPr lang="en-US" sz="1350" dirty="0"/>
              <a:t>, 2017; Doss et al., 2009 ; </a:t>
            </a:r>
            <a:r>
              <a:rPr lang="en-US" sz="1350" dirty="0" err="1"/>
              <a:t>Bleidorn</a:t>
            </a:r>
            <a:r>
              <a:rPr lang="en-US" sz="1350" dirty="0"/>
              <a:t> et al., 2016</a:t>
            </a:r>
          </a:p>
        </p:txBody>
      </p:sp>
      <p:sp>
        <p:nvSpPr>
          <p:cNvPr id="38" name="Rectangle 37">
            <a:extLst>
              <a:ext uri="{FF2B5EF4-FFF2-40B4-BE49-F238E27FC236}">
                <a16:creationId xmlns:a16="http://schemas.microsoft.com/office/drawing/2014/main" id="{DBCDBD2C-1296-1F4E-A42E-3207A49F1700}"/>
              </a:ext>
            </a:extLst>
          </p:cNvPr>
          <p:cNvSpPr/>
          <p:nvPr/>
        </p:nvSpPr>
        <p:spPr>
          <a:xfrm>
            <a:off x="635000" y="381000"/>
            <a:ext cx="7874000" cy="15621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Timing of Change</a:t>
            </a:r>
          </a:p>
        </p:txBody>
      </p:sp>
    </p:spTree>
    <p:extLst>
      <p:ext uri="{BB962C8B-B14F-4D97-AF65-F5344CB8AC3E}">
        <p14:creationId xmlns:p14="http://schemas.microsoft.com/office/powerpoint/2010/main" val="424662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4" grpId="0" animBg="1"/>
      <p:bldP spid="43" grpId="0" animBg="1"/>
      <p:bldP spid="45" grpId="0" animBg="1"/>
      <p:bldP spid="47" grpId="0" animBg="1"/>
      <p:bldP spid="64" grpId="0" animBg="1"/>
      <p:bldP spid="66" grpId="0" animBg="1"/>
      <p:bldP spid="68" grpId="0" animBg="1"/>
      <p:bldP spid="7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“No trait operates alone” </a:t>
            </a:r>
          </a:p>
          <a:p>
            <a:pPr algn="ctr"/>
            <a:r>
              <a:rPr lang="en-US" dirty="0">
                <a:latin typeface="Helvetica" pitchFamily="2" charset="0"/>
              </a:rPr>
              <a:t>							Allport, 1937, p. 330</a:t>
            </a:r>
          </a:p>
        </p:txBody>
      </p:sp>
      <p:sp>
        <p:nvSpPr>
          <p:cNvPr id="5" name="Rectangle 4">
            <a:extLst>
              <a:ext uri="{FF2B5EF4-FFF2-40B4-BE49-F238E27FC236}">
                <a16:creationId xmlns:a16="http://schemas.microsoft.com/office/drawing/2014/main" id="{E7553932-24C7-2C49-9516-B7546BDA719E}"/>
              </a:ext>
            </a:extLst>
          </p:cNvPr>
          <p:cNvSpPr/>
          <p:nvPr/>
        </p:nvSpPr>
        <p:spPr>
          <a:xfrm>
            <a:off x="1321425" y="2122589"/>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663429" y="2122590"/>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4025845" y="2122589"/>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5367849" y="2122590"/>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6730264" y="2122591"/>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grpSp>
        <p:nvGrpSpPr>
          <p:cNvPr id="10" name="Group 9">
            <a:extLst>
              <a:ext uri="{FF2B5EF4-FFF2-40B4-BE49-F238E27FC236}">
                <a16:creationId xmlns:a16="http://schemas.microsoft.com/office/drawing/2014/main" id="{B8B6B05D-914C-DF43-A056-53FCD0ED0E88}"/>
              </a:ext>
            </a:extLst>
          </p:cNvPr>
          <p:cNvGrpSpPr/>
          <p:nvPr/>
        </p:nvGrpSpPr>
        <p:grpSpPr>
          <a:xfrm>
            <a:off x="2663429" y="2895094"/>
            <a:ext cx="1198666" cy="1031399"/>
            <a:chOff x="1911693" y="1418896"/>
            <a:chExt cx="1598221" cy="945932"/>
          </a:xfrm>
        </p:grpSpPr>
        <p:cxnSp>
          <p:nvCxnSpPr>
            <p:cNvPr id="11" name="Straight Arrow Connector 10">
              <a:extLst>
                <a:ext uri="{FF2B5EF4-FFF2-40B4-BE49-F238E27FC236}">
                  <a16:creationId xmlns:a16="http://schemas.microsoft.com/office/drawing/2014/main" id="{27B74272-04E6-1449-818E-A9D20B5DE14E}"/>
                </a:ext>
              </a:extLst>
            </p:cNvPr>
            <p:cNvCxnSpPr>
              <a:cxnSpLocks/>
            </p:cNvCxnSpPr>
            <p:nvPr/>
          </p:nvCxnSpPr>
          <p:spPr>
            <a:xfrm flipV="1">
              <a:off x="1911693" y="1524000"/>
              <a:ext cx="1543236"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503AD39-103E-A548-978B-D0BDCC0462E1}"/>
                </a:ext>
              </a:extLst>
            </p:cNvPr>
            <p:cNvSpPr/>
            <p:nvPr/>
          </p:nvSpPr>
          <p:spPr>
            <a:xfrm>
              <a:off x="1911693"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 name="Group 12">
            <a:extLst>
              <a:ext uri="{FF2B5EF4-FFF2-40B4-BE49-F238E27FC236}">
                <a16:creationId xmlns:a16="http://schemas.microsoft.com/office/drawing/2014/main" id="{B87E327C-EE4E-184B-B8FE-AD5EF928FCF9}"/>
              </a:ext>
            </a:extLst>
          </p:cNvPr>
          <p:cNvGrpSpPr/>
          <p:nvPr/>
        </p:nvGrpSpPr>
        <p:grpSpPr>
          <a:xfrm>
            <a:off x="4025845" y="2895094"/>
            <a:ext cx="1198666" cy="1031399"/>
            <a:chOff x="3728247" y="1418896"/>
            <a:chExt cx="1598221" cy="945932"/>
          </a:xfrm>
        </p:grpSpPr>
        <p:cxnSp>
          <p:nvCxnSpPr>
            <p:cNvPr id="14" name="Straight Arrow Connector 13">
              <a:extLst>
                <a:ext uri="{FF2B5EF4-FFF2-40B4-BE49-F238E27FC236}">
                  <a16:creationId xmlns:a16="http://schemas.microsoft.com/office/drawing/2014/main" id="{EAFA32D5-E512-E244-9B15-228A5C2C2949}"/>
                </a:ext>
              </a:extLst>
            </p:cNvPr>
            <p:cNvCxnSpPr>
              <a:cxnSpLocks/>
            </p:cNvCxnSpPr>
            <p:nvPr/>
          </p:nvCxnSpPr>
          <p:spPr>
            <a:xfrm flipV="1">
              <a:off x="3728247" y="1524000"/>
              <a:ext cx="1516021" cy="84082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430D7B8-98D6-4D47-94DB-D2B05C7DD813}"/>
                </a:ext>
              </a:extLst>
            </p:cNvPr>
            <p:cNvSpPr/>
            <p:nvPr/>
          </p:nvSpPr>
          <p:spPr>
            <a:xfrm>
              <a:off x="3728247"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 name="Group 15">
            <a:extLst>
              <a:ext uri="{FF2B5EF4-FFF2-40B4-BE49-F238E27FC236}">
                <a16:creationId xmlns:a16="http://schemas.microsoft.com/office/drawing/2014/main" id="{06CA9463-2219-904C-A958-9B8E2E61CF5C}"/>
              </a:ext>
            </a:extLst>
          </p:cNvPr>
          <p:cNvGrpSpPr/>
          <p:nvPr/>
        </p:nvGrpSpPr>
        <p:grpSpPr>
          <a:xfrm>
            <a:off x="5367849" y="2895094"/>
            <a:ext cx="1198666" cy="1031399"/>
            <a:chOff x="5517586" y="1418896"/>
            <a:chExt cx="1598221" cy="945931"/>
          </a:xfrm>
        </p:grpSpPr>
        <p:cxnSp>
          <p:nvCxnSpPr>
            <p:cNvPr id="17" name="Straight Arrow Connector 16">
              <a:extLst>
                <a:ext uri="{FF2B5EF4-FFF2-40B4-BE49-F238E27FC236}">
                  <a16:creationId xmlns:a16="http://schemas.microsoft.com/office/drawing/2014/main" id="{E5401258-E3D8-A348-9B51-10C1068DCF43}"/>
                </a:ext>
              </a:extLst>
            </p:cNvPr>
            <p:cNvCxnSpPr>
              <a:cxnSpLocks/>
            </p:cNvCxnSpPr>
            <p:nvPr/>
          </p:nvCxnSpPr>
          <p:spPr>
            <a:xfrm>
              <a:off x="5517586" y="1418896"/>
              <a:ext cx="1503324" cy="79878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59E4E9-CA6A-AE40-86DA-DDBDB910D655}"/>
                </a:ext>
              </a:extLst>
            </p:cNvPr>
            <p:cNvSpPr/>
            <p:nvPr/>
          </p:nvSpPr>
          <p:spPr>
            <a:xfrm>
              <a:off x="5517586"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9348AB09-A2C8-EC45-A1C3-821EEA651FBF}"/>
              </a:ext>
            </a:extLst>
          </p:cNvPr>
          <p:cNvGrpSpPr/>
          <p:nvPr/>
        </p:nvGrpSpPr>
        <p:grpSpPr>
          <a:xfrm>
            <a:off x="1321424" y="2895094"/>
            <a:ext cx="1178255" cy="1031399"/>
            <a:chOff x="122354" y="1418896"/>
            <a:chExt cx="1571006" cy="945931"/>
          </a:xfrm>
        </p:grpSpPr>
        <p:sp>
          <p:nvSpPr>
            <p:cNvPr id="20" name="Rectangle 19">
              <a:extLst>
                <a:ext uri="{FF2B5EF4-FFF2-40B4-BE49-F238E27FC236}">
                  <a16:creationId xmlns:a16="http://schemas.microsoft.com/office/drawing/2014/main" id="{B8014C87-2A27-1B4D-9635-D7149E78C7CA}"/>
                </a:ext>
              </a:extLst>
            </p:cNvPr>
            <p:cNvSpPr/>
            <p:nvPr/>
          </p:nvSpPr>
          <p:spPr>
            <a:xfrm>
              <a:off x="122354" y="1418896"/>
              <a:ext cx="1571006"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 name="Straight Arrow Connector 20">
              <a:extLst>
                <a:ext uri="{FF2B5EF4-FFF2-40B4-BE49-F238E27FC236}">
                  <a16:creationId xmlns:a16="http://schemas.microsoft.com/office/drawing/2014/main" id="{76C7CB76-2C85-A649-98FB-0AB996ADB0C8}"/>
                </a:ext>
              </a:extLst>
            </p:cNvPr>
            <p:cNvCxnSpPr>
              <a:cxnSpLocks/>
              <a:endCxn id="20" idx="3"/>
            </p:cNvCxnSpPr>
            <p:nvPr/>
          </p:nvCxnSpPr>
          <p:spPr>
            <a:xfrm>
              <a:off x="122354" y="1891862"/>
              <a:ext cx="1571006"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959C6F-F402-1544-BCC0-9CF1D0DA088B}"/>
              </a:ext>
            </a:extLst>
          </p:cNvPr>
          <p:cNvGrpSpPr/>
          <p:nvPr/>
        </p:nvGrpSpPr>
        <p:grpSpPr>
          <a:xfrm>
            <a:off x="5799404" y="2895093"/>
            <a:ext cx="4198091" cy="2851732"/>
            <a:chOff x="6092994" y="1418896"/>
            <a:chExt cx="5597454" cy="2615422"/>
          </a:xfrm>
        </p:grpSpPr>
        <p:sp>
          <p:nvSpPr>
            <p:cNvPr id="23" name="Arc 22">
              <a:extLst>
                <a:ext uri="{FF2B5EF4-FFF2-40B4-BE49-F238E27FC236}">
                  <a16:creationId xmlns:a16="http://schemas.microsoft.com/office/drawing/2014/main" id="{7365E8DA-4D39-614B-85AD-7588AAD49CAB}"/>
                </a:ext>
              </a:extLst>
            </p:cNvPr>
            <p:cNvSpPr/>
            <p:nvPr/>
          </p:nvSpPr>
          <p:spPr>
            <a:xfrm rot="16200000">
              <a:off x="7798644" y="142515"/>
              <a:ext cx="2186153" cy="5597454"/>
            </a:xfrm>
            <a:prstGeom prst="arc">
              <a:avLst>
                <a:gd name="adj1" fmla="val 18599193"/>
                <a:gd name="adj2" fmla="val 0"/>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262851B7-6521-824B-BD33-AED31F751BB3}"/>
                </a:ext>
              </a:extLst>
            </p:cNvPr>
            <p:cNvSpPr/>
            <p:nvPr/>
          </p:nvSpPr>
          <p:spPr>
            <a:xfrm>
              <a:off x="7334139" y="1418896"/>
              <a:ext cx="1598221" cy="9459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Rectangle 1">
            <a:extLst>
              <a:ext uri="{FF2B5EF4-FFF2-40B4-BE49-F238E27FC236}">
                <a16:creationId xmlns:a16="http://schemas.microsoft.com/office/drawing/2014/main" id="{B1338E27-2068-9F4E-AA84-1464D00056D2}"/>
              </a:ext>
            </a:extLst>
          </p:cNvPr>
          <p:cNvSpPr/>
          <p:nvPr/>
        </p:nvSpPr>
        <p:spPr>
          <a:xfrm>
            <a:off x="634999" y="4256690"/>
            <a:ext cx="7874001" cy="228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C00000"/>
                </a:solidFill>
                <a:latin typeface="Monotype Corsiva" panose="03010101010201010101" pitchFamily="66" charset="0"/>
                <a:cs typeface="Apple Chancery" panose="03020702040506060504" pitchFamily="66" charset="-79"/>
              </a:rPr>
              <a:t>“Personality is the </a:t>
            </a:r>
            <a:r>
              <a:rPr lang="en-US" sz="3600" b="1" u="sng" dirty="0">
                <a:solidFill>
                  <a:srgbClr val="C00000"/>
                </a:solidFill>
                <a:latin typeface="Monotype Corsiva" panose="03010101010201010101" pitchFamily="66" charset="0"/>
                <a:cs typeface="Apple Chancery" panose="03020702040506060504" pitchFamily="66" charset="-79"/>
              </a:rPr>
              <a:t>dynamic organization within the individual of those psychophysical systems </a:t>
            </a:r>
            <a:r>
              <a:rPr lang="en-US" sz="3600" b="1" dirty="0">
                <a:solidFill>
                  <a:srgbClr val="C00000"/>
                </a:solidFill>
                <a:latin typeface="Monotype Corsiva" panose="03010101010201010101" pitchFamily="66" charset="0"/>
                <a:cs typeface="Apple Chancery" panose="03020702040506060504" pitchFamily="66" charset="-79"/>
              </a:rPr>
              <a:t>that determine his unique adjustments to his environment”</a:t>
            </a:r>
          </a:p>
        </p:txBody>
      </p:sp>
    </p:spTree>
    <p:extLst>
      <p:ext uri="{BB962C8B-B14F-4D97-AF65-F5344CB8AC3E}">
        <p14:creationId xmlns:p14="http://schemas.microsoft.com/office/powerpoint/2010/main" val="352030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“No trait operates alone” </a:t>
            </a:r>
          </a:p>
          <a:p>
            <a:pPr algn="ctr"/>
            <a:r>
              <a:rPr lang="en-US" dirty="0">
                <a:latin typeface="Helvetica" pitchFamily="2" charset="0"/>
              </a:rPr>
              <a:t>							Allport, 1937, p. 330</a:t>
            </a: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2" name="Picture 61">
            <a:extLst>
              <a:ext uri="{FF2B5EF4-FFF2-40B4-BE49-F238E27FC236}">
                <a16:creationId xmlns:a16="http://schemas.microsoft.com/office/drawing/2014/main" id="{BD292141-F01F-B149-B310-4B62E6C43DC3}"/>
              </a:ext>
            </a:extLst>
          </p:cNvPr>
          <p:cNvPicPr>
            <a:picLocks noChangeAspect="1"/>
          </p:cNvPicPr>
          <p:nvPr/>
        </p:nvPicPr>
        <p:blipFill>
          <a:blip r:embed="rId2"/>
          <a:stretch>
            <a:fillRect/>
          </a:stretch>
        </p:blipFill>
        <p:spPr>
          <a:xfrm>
            <a:off x="124224" y="5395851"/>
            <a:ext cx="419335" cy="843979"/>
          </a:xfrm>
          <a:prstGeom prst="rect">
            <a:avLst/>
          </a:prstGeom>
          <a:scene3d>
            <a:camera prst="orthographicFront">
              <a:rot lat="20274997" lon="20521320" rev="20809079"/>
            </a:camera>
            <a:lightRig rig="threePt" dir="t"/>
          </a:scene3d>
        </p:spPr>
      </p:pic>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2"/>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2"/>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2"/>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2"/>
          <a:stretch>
            <a:fillRect/>
          </a:stretch>
        </p:blipFill>
        <p:spPr>
          <a:xfrm>
            <a:off x="3813959" y="5395851"/>
            <a:ext cx="419335" cy="843979"/>
          </a:xfrm>
          <a:prstGeom prst="rect">
            <a:avLst/>
          </a:prstGeom>
          <a:scene3d>
            <a:camera prst="orthographicFront">
              <a:rot lat="20274997" lon="20521320" rev="20809079"/>
            </a:camera>
            <a:lightRig rig="threePt" dir="t"/>
          </a:scene3d>
        </p:spPr>
      </p:pic>
    </p:spTree>
    <p:extLst>
      <p:ext uri="{BB962C8B-B14F-4D97-AF65-F5344CB8AC3E}">
        <p14:creationId xmlns:p14="http://schemas.microsoft.com/office/powerpoint/2010/main" val="337873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“No trait operates alone” </a:t>
            </a:r>
          </a:p>
          <a:p>
            <a:pPr algn="ctr"/>
            <a:r>
              <a:rPr lang="en-US" dirty="0">
                <a:latin typeface="Helvetica" pitchFamily="2" charset="0"/>
              </a:rPr>
              <a:t>							Allport, 1937, p. 330</a:t>
            </a: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2"/>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2"/>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2"/>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2"/>
          <a:stretch>
            <a:fillRect/>
          </a:stretch>
        </p:blipFill>
        <p:spPr>
          <a:xfrm>
            <a:off x="3813959" y="5395851"/>
            <a:ext cx="419335" cy="843979"/>
          </a:xfrm>
          <a:prstGeom prst="rect">
            <a:avLst/>
          </a:prstGeom>
          <a:scene3d>
            <a:camera prst="orthographicFront">
              <a:rot lat="20274997" lon="20521320" rev="20809079"/>
            </a:camera>
            <a:lightRig rig="threePt" dir="t"/>
          </a:scene3d>
        </p:spPr>
      </p:pic>
      <p:pic>
        <p:nvPicPr>
          <p:cNvPr id="72" name="Picture 71">
            <a:extLst>
              <a:ext uri="{FF2B5EF4-FFF2-40B4-BE49-F238E27FC236}">
                <a16:creationId xmlns:a16="http://schemas.microsoft.com/office/drawing/2014/main" id="{88D1A876-56DA-A24F-AD20-90E02890241F}"/>
              </a:ext>
            </a:extLst>
          </p:cNvPr>
          <p:cNvPicPr>
            <a:picLocks noChangeAspect="1"/>
          </p:cNvPicPr>
          <p:nvPr/>
        </p:nvPicPr>
        <p:blipFill>
          <a:blip r:embed="rId2"/>
          <a:stretch>
            <a:fillRect/>
          </a:stretch>
        </p:blipFill>
        <p:spPr>
          <a:xfrm rot="3214217">
            <a:off x="291451" y="5635721"/>
            <a:ext cx="419335" cy="843979"/>
          </a:xfrm>
          <a:prstGeom prst="rect">
            <a:avLst/>
          </a:prstGeom>
          <a:scene3d>
            <a:camera prst="orthographicFront">
              <a:rot lat="21594000" lon="18600000" rev="20809079"/>
            </a:camera>
            <a:lightRig rig="threePt" dir="t"/>
          </a:scene3d>
        </p:spPr>
      </p:pic>
    </p:spTree>
    <p:extLst>
      <p:ext uri="{BB962C8B-B14F-4D97-AF65-F5344CB8AC3E}">
        <p14:creationId xmlns:p14="http://schemas.microsoft.com/office/powerpoint/2010/main" val="2069122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912133D8-A1E7-454A-89CE-14B08E5915FD}"/>
              </a:ext>
            </a:extLst>
          </p:cNvPr>
          <p:cNvCxnSpPr/>
          <p:nvPr/>
        </p:nvCxnSpPr>
        <p:spPr>
          <a:xfrm>
            <a:off x="5990137" y="4914901"/>
            <a:ext cx="16739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7301E6F-BEC1-E641-A8D6-6DE6977CBD58}"/>
              </a:ext>
            </a:extLst>
          </p:cNvPr>
          <p:cNvCxnSpPr/>
          <p:nvPr/>
        </p:nvCxnSpPr>
        <p:spPr>
          <a:xfrm>
            <a:off x="5520182" y="3547157"/>
            <a:ext cx="2156622" cy="13677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4F0B4D-DD93-844E-89E7-2AE265D6C5C9}"/>
              </a:ext>
            </a:extLst>
          </p:cNvPr>
          <p:cNvCxnSpPr/>
          <p:nvPr/>
        </p:nvCxnSpPr>
        <p:spPr>
          <a:xfrm>
            <a:off x="6888266" y="2299651"/>
            <a:ext cx="1271138" cy="1247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“No trait operates alone” </a:t>
            </a:r>
          </a:p>
          <a:p>
            <a:pPr algn="ctr"/>
            <a:r>
              <a:rPr lang="en-US" dirty="0">
                <a:latin typeface="Helvetica" pitchFamily="2" charset="0"/>
              </a:rPr>
              <a:t>							Allport, 1937, p. 330</a:t>
            </a: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cxnSp>
        <p:nvCxnSpPr>
          <p:cNvPr id="44" name="Straight Connector 43">
            <a:extLst>
              <a:ext uri="{FF2B5EF4-FFF2-40B4-BE49-F238E27FC236}">
                <a16:creationId xmlns:a16="http://schemas.microsoft.com/office/drawing/2014/main" id="{FE7F33F4-882F-0A44-84BC-22D29B8EEE86}"/>
              </a:ext>
            </a:extLst>
          </p:cNvPr>
          <p:cNvCxnSpPr>
            <a:cxnSpLocks/>
          </p:cNvCxnSpPr>
          <p:nvPr/>
        </p:nvCxnSpPr>
        <p:spPr>
          <a:xfrm flipV="1">
            <a:off x="5520182" y="2336800"/>
            <a:ext cx="1280322" cy="12103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BE65D83-DDA7-3F45-BDFF-AB4A3E578994}"/>
              </a:ext>
            </a:extLst>
          </p:cNvPr>
          <p:cNvCxnSpPr>
            <a:cxnSpLocks/>
          </p:cNvCxnSpPr>
          <p:nvPr/>
        </p:nvCxnSpPr>
        <p:spPr>
          <a:xfrm>
            <a:off x="5520182" y="3547157"/>
            <a:ext cx="469955" cy="13677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F322F6-7074-DD4D-AA39-EC4F99677C2E}"/>
              </a:ext>
            </a:extLst>
          </p:cNvPr>
          <p:cNvCxnSpPr>
            <a:cxnSpLocks/>
          </p:cNvCxnSpPr>
          <p:nvPr/>
        </p:nvCxnSpPr>
        <p:spPr>
          <a:xfrm flipV="1">
            <a:off x="5990137" y="3547158"/>
            <a:ext cx="2169267" cy="13677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B14EB3-1051-B544-8982-72EB27F3C81A}"/>
              </a:ext>
            </a:extLst>
          </p:cNvPr>
          <p:cNvCxnSpPr/>
          <p:nvPr/>
        </p:nvCxnSpPr>
        <p:spPr>
          <a:xfrm>
            <a:off x="5520182" y="3547157"/>
            <a:ext cx="26392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7C85FB-C751-1D46-9B99-7E8824BF905A}"/>
              </a:ext>
            </a:extLst>
          </p:cNvPr>
          <p:cNvCxnSpPr/>
          <p:nvPr/>
        </p:nvCxnSpPr>
        <p:spPr>
          <a:xfrm>
            <a:off x="6800504" y="2336800"/>
            <a:ext cx="876300" cy="25781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CFD4D9-EC41-CB4B-988D-662706BAD04F}"/>
              </a:ext>
            </a:extLst>
          </p:cNvPr>
          <p:cNvCxnSpPr/>
          <p:nvPr/>
        </p:nvCxnSpPr>
        <p:spPr>
          <a:xfrm flipV="1">
            <a:off x="7664104" y="3547157"/>
            <a:ext cx="495300" cy="13677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15B0BD-586F-D241-8F4C-224619599E02}"/>
              </a:ext>
            </a:extLst>
          </p:cNvPr>
          <p:cNvCxnSpPr/>
          <p:nvPr/>
        </p:nvCxnSpPr>
        <p:spPr>
          <a:xfrm flipV="1">
            <a:off x="5990137"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BC6E5C4-AE1D-2D48-AFE5-021125923F72}"/>
              </a:ext>
            </a:extLst>
          </p:cNvPr>
          <p:cNvSpPr/>
          <p:nvPr/>
        </p:nvSpPr>
        <p:spPr>
          <a:xfrm>
            <a:off x="6245052"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52" name="Rectangle 51">
            <a:extLst>
              <a:ext uri="{FF2B5EF4-FFF2-40B4-BE49-F238E27FC236}">
                <a16:creationId xmlns:a16="http://schemas.microsoft.com/office/drawing/2014/main" id="{DBDB4353-73D5-134A-BD9C-BB1D512ABC13}"/>
              </a:ext>
            </a:extLst>
          </p:cNvPr>
          <p:cNvSpPr/>
          <p:nvPr/>
        </p:nvSpPr>
        <p:spPr>
          <a:xfrm>
            <a:off x="7569255"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53" name="Rectangle 52">
            <a:extLst>
              <a:ext uri="{FF2B5EF4-FFF2-40B4-BE49-F238E27FC236}">
                <a16:creationId xmlns:a16="http://schemas.microsoft.com/office/drawing/2014/main" id="{4BB0A36F-F95B-BD4D-82E2-8610B5951DD5}"/>
              </a:ext>
            </a:extLst>
          </p:cNvPr>
          <p:cNvSpPr/>
          <p:nvPr/>
        </p:nvSpPr>
        <p:spPr>
          <a:xfrm>
            <a:off x="4920849"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54" name="Rectangle 53">
            <a:extLst>
              <a:ext uri="{FF2B5EF4-FFF2-40B4-BE49-F238E27FC236}">
                <a16:creationId xmlns:a16="http://schemas.microsoft.com/office/drawing/2014/main" id="{AC1F92D1-DF84-D34A-9619-B02FD52188B5}"/>
              </a:ext>
            </a:extLst>
          </p:cNvPr>
          <p:cNvSpPr/>
          <p:nvPr/>
        </p:nvSpPr>
        <p:spPr>
          <a:xfrm>
            <a:off x="5390804"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55" name="Rectangle 54">
            <a:extLst>
              <a:ext uri="{FF2B5EF4-FFF2-40B4-BE49-F238E27FC236}">
                <a16:creationId xmlns:a16="http://schemas.microsoft.com/office/drawing/2014/main" id="{7F3BC5E2-21CD-EB48-8604-CC379530CA58}"/>
              </a:ext>
            </a:extLst>
          </p:cNvPr>
          <p:cNvSpPr/>
          <p:nvPr/>
        </p:nvSpPr>
        <p:spPr>
          <a:xfrm>
            <a:off x="7099300"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2"/>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2"/>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2"/>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2"/>
          <a:stretch>
            <a:fillRect/>
          </a:stretch>
        </p:blipFill>
        <p:spPr>
          <a:xfrm>
            <a:off x="3813959" y="5395851"/>
            <a:ext cx="419335" cy="843979"/>
          </a:xfrm>
          <a:prstGeom prst="rect">
            <a:avLst/>
          </a:prstGeom>
          <a:scene3d>
            <a:camera prst="orthographicFront">
              <a:rot lat="20274997" lon="20521320" rev="20809079"/>
            </a:camera>
            <a:lightRig rig="threePt" dir="t"/>
          </a:scene3d>
        </p:spPr>
      </p:pic>
      <p:pic>
        <p:nvPicPr>
          <p:cNvPr id="67" name="Picture 66">
            <a:extLst>
              <a:ext uri="{FF2B5EF4-FFF2-40B4-BE49-F238E27FC236}">
                <a16:creationId xmlns:a16="http://schemas.microsoft.com/office/drawing/2014/main" id="{08B3BCF7-B8F0-DD40-BE78-E3CD5AFD2248}"/>
              </a:ext>
            </a:extLst>
          </p:cNvPr>
          <p:cNvPicPr>
            <a:picLocks noChangeAspect="1"/>
          </p:cNvPicPr>
          <p:nvPr/>
        </p:nvPicPr>
        <p:blipFill>
          <a:blip r:embed="rId2"/>
          <a:stretch>
            <a:fillRect/>
          </a:stretch>
        </p:blipFill>
        <p:spPr>
          <a:xfrm>
            <a:off x="5501713" y="5395851"/>
            <a:ext cx="419335" cy="843979"/>
          </a:xfrm>
          <a:prstGeom prst="rect">
            <a:avLst/>
          </a:prstGeom>
          <a:scene3d>
            <a:camera prst="orthographicFront">
              <a:rot lat="20274997" lon="20521320" rev="20809079"/>
            </a:camera>
            <a:lightRig rig="threePt" dir="t"/>
          </a:scene3d>
        </p:spPr>
      </p:pic>
      <p:pic>
        <p:nvPicPr>
          <p:cNvPr id="68" name="Picture 67">
            <a:extLst>
              <a:ext uri="{FF2B5EF4-FFF2-40B4-BE49-F238E27FC236}">
                <a16:creationId xmlns:a16="http://schemas.microsoft.com/office/drawing/2014/main" id="{0B9F891F-8E1B-F649-B116-8CC4CA22CC08}"/>
              </a:ext>
            </a:extLst>
          </p:cNvPr>
          <p:cNvPicPr>
            <a:picLocks noChangeAspect="1"/>
          </p:cNvPicPr>
          <p:nvPr/>
        </p:nvPicPr>
        <p:blipFill>
          <a:blip r:embed="rId2"/>
          <a:stretch>
            <a:fillRect/>
          </a:stretch>
        </p:blipFill>
        <p:spPr>
          <a:xfrm>
            <a:off x="6084057" y="5395854"/>
            <a:ext cx="419335" cy="843979"/>
          </a:xfrm>
          <a:prstGeom prst="rect">
            <a:avLst/>
          </a:prstGeom>
          <a:scene3d>
            <a:camera prst="orthographicFront">
              <a:rot lat="20274997" lon="20521320" rev="20809079"/>
            </a:camera>
            <a:lightRig rig="threePt" dir="t"/>
          </a:scene3d>
        </p:spPr>
      </p:pic>
      <p:pic>
        <p:nvPicPr>
          <p:cNvPr id="69" name="Picture 68">
            <a:extLst>
              <a:ext uri="{FF2B5EF4-FFF2-40B4-BE49-F238E27FC236}">
                <a16:creationId xmlns:a16="http://schemas.microsoft.com/office/drawing/2014/main" id="{0A9CBA1C-AAA5-C648-B0D4-CBB386075D34}"/>
              </a:ext>
            </a:extLst>
          </p:cNvPr>
          <p:cNvPicPr>
            <a:picLocks noChangeAspect="1"/>
          </p:cNvPicPr>
          <p:nvPr/>
        </p:nvPicPr>
        <p:blipFill>
          <a:blip r:embed="rId2"/>
          <a:stretch>
            <a:fillRect/>
          </a:stretch>
        </p:blipFill>
        <p:spPr>
          <a:xfrm>
            <a:off x="6666401" y="5395854"/>
            <a:ext cx="419335" cy="843979"/>
          </a:xfrm>
          <a:prstGeom prst="rect">
            <a:avLst/>
          </a:prstGeom>
          <a:scene3d>
            <a:camera prst="orthographicFront">
              <a:rot lat="20274997" lon="20521320" rev="20809079"/>
            </a:camera>
            <a:lightRig rig="threePt" dir="t"/>
          </a:scene3d>
        </p:spPr>
      </p:pic>
      <p:pic>
        <p:nvPicPr>
          <p:cNvPr id="70" name="Picture 69">
            <a:extLst>
              <a:ext uri="{FF2B5EF4-FFF2-40B4-BE49-F238E27FC236}">
                <a16:creationId xmlns:a16="http://schemas.microsoft.com/office/drawing/2014/main" id="{F56263ED-1893-5541-B047-375E76A6AF51}"/>
              </a:ext>
            </a:extLst>
          </p:cNvPr>
          <p:cNvPicPr>
            <a:picLocks noChangeAspect="1"/>
          </p:cNvPicPr>
          <p:nvPr/>
        </p:nvPicPr>
        <p:blipFill>
          <a:blip r:embed="rId2"/>
          <a:stretch>
            <a:fillRect/>
          </a:stretch>
        </p:blipFill>
        <p:spPr>
          <a:xfrm>
            <a:off x="7248745" y="5395854"/>
            <a:ext cx="419335" cy="843979"/>
          </a:xfrm>
          <a:prstGeom prst="rect">
            <a:avLst/>
          </a:prstGeom>
          <a:scene3d>
            <a:camera prst="orthographicFront">
              <a:rot lat="20274997" lon="20521320" rev="20809079"/>
            </a:camera>
            <a:lightRig rig="threePt" dir="t"/>
          </a:scene3d>
        </p:spPr>
      </p:pic>
      <p:pic>
        <p:nvPicPr>
          <p:cNvPr id="71" name="Picture 70">
            <a:extLst>
              <a:ext uri="{FF2B5EF4-FFF2-40B4-BE49-F238E27FC236}">
                <a16:creationId xmlns:a16="http://schemas.microsoft.com/office/drawing/2014/main" id="{35DE0561-FD6D-C843-ADA8-AE4C7972388B}"/>
              </a:ext>
            </a:extLst>
          </p:cNvPr>
          <p:cNvPicPr>
            <a:picLocks noChangeAspect="1"/>
          </p:cNvPicPr>
          <p:nvPr/>
        </p:nvPicPr>
        <p:blipFill>
          <a:blip r:embed="rId2"/>
          <a:stretch>
            <a:fillRect/>
          </a:stretch>
        </p:blipFill>
        <p:spPr>
          <a:xfrm>
            <a:off x="7831090" y="5395852"/>
            <a:ext cx="419335" cy="843979"/>
          </a:xfrm>
          <a:prstGeom prst="rect">
            <a:avLst/>
          </a:prstGeom>
          <a:scene3d>
            <a:camera prst="orthographicFront">
              <a:rot lat="20274997" lon="20521320" rev="20809079"/>
            </a:camera>
            <a:lightRig rig="threePt" dir="t"/>
          </a:scene3d>
        </p:spPr>
      </p:pic>
      <p:pic>
        <p:nvPicPr>
          <p:cNvPr id="72" name="Picture 71">
            <a:extLst>
              <a:ext uri="{FF2B5EF4-FFF2-40B4-BE49-F238E27FC236}">
                <a16:creationId xmlns:a16="http://schemas.microsoft.com/office/drawing/2014/main" id="{88D1A876-56DA-A24F-AD20-90E02890241F}"/>
              </a:ext>
            </a:extLst>
          </p:cNvPr>
          <p:cNvPicPr>
            <a:picLocks noChangeAspect="1"/>
          </p:cNvPicPr>
          <p:nvPr/>
        </p:nvPicPr>
        <p:blipFill>
          <a:blip r:embed="rId2"/>
          <a:stretch>
            <a:fillRect/>
          </a:stretch>
        </p:blipFill>
        <p:spPr>
          <a:xfrm rot="3214217">
            <a:off x="291451" y="5635721"/>
            <a:ext cx="419335" cy="843979"/>
          </a:xfrm>
          <a:prstGeom prst="rect">
            <a:avLst/>
          </a:prstGeom>
          <a:scene3d>
            <a:camera prst="orthographicFront">
              <a:rot lat="21594000" lon="18600000" rev="20809079"/>
            </a:camera>
            <a:lightRig rig="threePt" dir="t"/>
          </a:scene3d>
        </p:spPr>
      </p:pic>
    </p:spTree>
    <p:extLst>
      <p:ext uri="{BB962C8B-B14F-4D97-AF65-F5344CB8AC3E}">
        <p14:creationId xmlns:p14="http://schemas.microsoft.com/office/powerpoint/2010/main" val="29372130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912133D8-A1E7-454A-89CE-14B08E5915FD}"/>
              </a:ext>
            </a:extLst>
          </p:cNvPr>
          <p:cNvCxnSpPr/>
          <p:nvPr/>
        </p:nvCxnSpPr>
        <p:spPr>
          <a:xfrm>
            <a:off x="5990137" y="4914901"/>
            <a:ext cx="16739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7301E6F-BEC1-E641-A8D6-6DE6977CBD58}"/>
              </a:ext>
            </a:extLst>
          </p:cNvPr>
          <p:cNvCxnSpPr/>
          <p:nvPr/>
        </p:nvCxnSpPr>
        <p:spPr>
          <a:xfrm>
            <a:off x="5520182" y="3547157"/>
            <a:ext cx="2156622" cy="13677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4F0B4D-DD93-844E-89E7-2AE265D6C5C9}"/>
              </a:ext>
            </a:extLst>
          </p:cNvPr>
          <p:cNvCxnSpPr/>
          <p:nvPr/>
        </p:nvCxnSpPr>
        <p:spPr>
          <a:xfrm>
            <a:off x="6888266" y="2299651"/>
            <a:ext cx="1271138" cy="1247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“No trait operates alone” </a:t>
            </a:r>
          </a:p>
          <a:p>
            <a:pPr algn="ctr"/>
            <a:r>
              <a:rPr lang="en-US" dirty="0">
                <a:latin typeface="Helvetica" pitchFamily="2" charset="0"/>
              </a:rPr>
              <a:t>							Allport, 1937, p. 330</a:t>
            </a: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cxnSp>
        <p:nvCxnSpPr>
          <p:cNvPr id="44" name="Straight Connector 43">
            <a:extLst>
              <a:ext uri="{FF2B5EF4-FFF2-40B4-BE49-F238E27FC236}">
                <a16:creationId xmlns:a16="http://schemas.microsoft.com/office/drawing/2014/main" id="{FE7F33F4-882F-0A44-84BC-22D29B8EEE86}"/>
              </a:ext>
            </a:extLst>
          </p:cNvPr>
          <p:cNvCxnSpPr>
            <a:cxnSpLocks/>
          </p:cNvCxnSpPr>
          <p:nvPr/>
        </p:nvCxnSpPr>
        <p:spPr>
          <a:xfrm flipV="1">
            <a:off x="5520182" y="2336800"/>
            <a:ext cx="1280322" cy="12103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BE65D83-DDA7-3F45-BDFF-AB4A3E578994}"/>
              </a:ext>
            </a:extLst>
          </p:cNvPr>
          <p:cNvCxnSpPr>
            <a:cxnSpLocks/>
          </p:cNvCxnSpPr>
          <p:nvPr/>
        </p:nvCxnSpPr>
        <p:spPr>
          <a:xfrm>
            <a:off x="5520182" y="3547157"/>
            <a:ext cx="469955" cy="13677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F322F6-7074-DD4D-AA39-EC4F99677C2E}"/>
              </a:ext>
            </a:extLst>
          </p:cNvPr>
          <p:cNvCxnSpPr>
            <a:cxnSpLocks/>
          </p:cNvCxnSpPr>
          <p:nvPr/>
        </p:nvCxnSpPr>
        <p:spPr>
          <a:xfrm flipV="1">
            <a:off x="5990137" y="3547158"/>
            <a:ext cx="2169267" cy="13677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B14EB3-1051-B544-8982-72EB27F3C81A}"/>
              </a:ext>
            </a:extLst>
          </p:cNvPr>
          <p:cNvCxnSpPr/>
          <p:nvPr/>
        </p:nvCxnSpPr>
        <p:spPr>
          <a:xfrm>
            <a:off x="5520182" y="3547157"/>
            <a:ext cx="26392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7C85FB-C751-1D46-9B99-7E8824BF905A}"/>
              </a:ext>
            </a:extLst>
          </p:cNvPr>
          <p:cNvCxnSpPr/>
          <p:nvPr/>
        </p:nvCxnSpPr>
        <p:spPr>
          <a:xfrm>
            <a:off x="6800504" y="2336800"/>
            <a:ext cx="876300" cy="25781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CFD4D9-EC41-CB4B-988D-662706BAD04F}"/>
              </a:ext>
            </a:extLst>
          </p:cNvPr>
          <p:cNvCxnSpPr/>
          <p:nvPr/>
        </p:nvCxnSpPr>
        <p:spPr>
          <a:xfrm flipV="1">
            <a:off x="7664104" y="3547157"/>
            <a:ext cx="495300" cy="13677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15B0BD-586F-D241-8F4C-224619599E02}"/>
              </a:ext>
            </a:extLst>
          </p:cNvPr>
          <p:cNvCxnSpPr/>
          <p:nvPr/>
        </p:nvCxnSpPr>
        <p:spPr>
          <a:xfrm flipV="1">
            <a:off x="5990137"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BC6E5C4-AE1D-2D48-AFE5-021125923F72}"/>
              </a:ext>
            </a:extLst>
          </p:cNvPr>
          <p:cNvSpPr/>
          <p:nvPr/>
        </p:nvSpPr>
        <p:spPr>
          <a:xfrm>
            <a:off x="6245052"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52" name="Rectangle 51">
            <a:extLst>
              <a:ext uri="{FF2B5EF4-FFF2-40B4-BE49-F238E27FC236}">
                <a16:creationId xmlns:a16="http://schemas.microsoft.com/office/drawing/2014/main" id="{DBDB4353-73D5-134A-BD9C-BB1D512ABC13}"/>
              </a:ext>
            </a:extLst>
          </p:cNvPr>
          <p:cNvSpPr/>
          <p:nvPr/>
        </p:nvSpPr>
        <p:spPr>
          <a:xfrm>
            <a:off x="7569255"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53" name="Rectangle 52">
            <a:extLst>
              <a:ext uri="{FF2B5EF4-FFF2-40B4-BE49-F238E27FC236}">
                <a16:creationId xmlns:a16="http://schemas.microsoft.com/office/drawing/2014/main" id="{4BB0A36F-F95B-BD4D-82E2-8610B5951DD5}"/>
              </a:ext>
            </a:extLst>
          </p:cNvPr>
          <p:cNvSpPr/>
          <p:nvPr/>
        </p:nvSpPr>
        <p:spPr>
          <a:xfrm>
            <a:off x="4920849"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54" name="Rectangle 53">
            <a:extLst>
              <a:ext uri="{FF2B5EF4-FFF2-40B4-BE49-F238E27FC236}">
                <a16:creationId xmlns:a16="http://schemas.microsoft.com/office/drawing/2014/main" id="{AC1F92D1-DF84-D34A-9619-B02FD52188B5}"/>
              </a:ext>
            </a:extLst>
          </p:cNvPr>
          <p:cNvSpPr/>
          <p:nvPr/>
        </p:nvSpPr>
        <p:spPr>
          <a:xfrm>
            <a:off x="5390804"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55" name="Rectangle 54">
            <a:extLst>
              <a:ext uri="{FF2B5EF4-FFF2-40B4-BE49-F238E27FC236}">
                <a16:creationId xmlns:a16="http://schemas.microsoft.com/office/drawing/2014/main" id="{7F3BC5E2-21CD-EB48-8604-CC379530CA58}"/>
              </a:ext>
            </a:extLst>
          </p:cNvPr>
          <p:cNvSpPr/>
          <p:nvPr/>
        </p:nvSpPr>
        <p:spPr>
          <a:xfrm>
            <a:off x="7099300"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2"/>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2"/>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2"/>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2"/>
          <a:stretch>
            <a:fillRect/>
          </a:stretch>
        </p:blipFill>
        <p:spPr>
          <a:xfrm>
            <a:off x="3813959" y="5395851"/>
            <a:ext cx="419335" cy="843979"/>
          </a:xfrm>
          <a:prstGeom prst="rect">
            <a:avLst/>
          </a:prstGeom>
          <a:scene3d>
            <a:camera prst="orthographicFront">
              <a:rot lat="20274997" lon="20521320" rev="20809079"/>
            </a:camera>
            <a:lightRig rig="threePt" dir="t"/>
          </a:scene3d>
        </p:spPr>
      </p:pic>
      <p:pic>
        <p:nvPicPr>
          <p:cNvPr id="68" name="Picture 67">
            <a:extLst>
              <a:ext uri="{FF2B5EF4-FFF2-40B4-BE49-F238E27FC236}">
                <a16:creationId xmlns:a16="http://schemas.microsoft.com/office/drawing/2014/main" id="{0B9F891F-8E1B-F649-B116-8CC4CA22CC08}"/>
              </a:ext>
            </a:extLst>
          </p:cNvPr>
          <p:cNvPicPr>
            <a:picLocks noChangeAspect="1"/>
          </p:cNvPicPr>
          <p:nvPr/>
        </p:nvPicPr>
        <p:blipFill>
          <a:blip r:embed="rId2"/>
          <a:stretch>
            <a:fillRect/>
          </a:stretch>
        </p:blipFill>
        <p:spPr>
          <a:xfrm>
            <a:off x="6084057" y="5395854"/>
            <a:ext cx="419335" cy="843979"/>
          </a:xfrm>
          <a:prstGeom prst="rect">
            <a:avLst/>
          </a:prstGeom>
          <a:scene3d>
            <a:camera prst="orthographicFront">
              <a:rot lat="20274997" lon="20521320" rev="20809079"/>
            </a:camera>
            <a:lightRig rig="threePt" dir="t"/>
          </a:scene3d>
        </p:spPr>
      </p:pic>
      <p:pic>
        <p:nvPicPr>
          <p:cNvPr id="69" name="Picture 68">
            <a:extLst>
              <a:ext uri="{FF2B5EF4-FFF2-40B4-BE49-F238E27FC236}">
                <a16:creationId xmlns:a16="http://schemas.microsoft.com/office/drawing/2014/main" id="{0A9CBA1C-AAA5-C648-B0D4-CBB386075D34}"/>
              </a:ext>
            </a:extLst>
          </p:cNvPr>
          <p:cNvPicPr>
            <a:picLocks noChangeAspect="1"/>
          </p:cNvPicPr>
          <p:nvPr/>
        </p:nvPicPr>
        <p:blipFill>
          <a:blip r:embed="rId2"/>
          <a:stretch>
            <a:fillRect/>
          </a:stretch>
        </p:blipFill>
        <p:spPr>
          <a:xfrm>
            <a:off x="6666401" y="5395854"/>
            <a:ext cx="419335" cy="843979"/>
          </a:xfrm>
          <a:prstGeom prst="rect">
            <a:avLst/>
          </a:prstGeom>
          <a:scene3d>
            <a:camera prst="orthographicFront">
              <a:rot lat="20274997" lon="20521320" rev="20809079"/>
            </a:camera>
            <a:lightRig rig="threePt" dir="t"/>
          </a:scene3d>
        </p:spPr>
      </p:pic>
      <p:pic>
        <p:nvPicPr>
          <p:cNvPr id="70" name="Picture 69">
            <a:extLst>
              <a:ext uri="{FF2B5EF4-FFF2-40B4-BE49-F238E27FC236}">
                <a16:creationId xmlns:a16="http://schemas.microsoft.com/office/drawing/2014/main" id="{F56263ED-1893-5541-B047-375E76A6AF51}"/>
              </a:ext>
            </a:extLst>
          </p:cNvPr>
          <p:cNvPicPr>
            <a:picLocks noChangeAspect="1"/>
          </p:cNvPicPr>
          <p:nvPr/>
        </p:nvPicPr>
        <p:blipFill>
          <a:blip r:embed="rId2"/>
          <a:stretch>
            <a:fillRect/>
          </a:stretch>
        </p:blipFill>
        <p:spPr>
          <a:xfrm>
            <a:off x="7248745" y="5395854"/>
            <a:ext cx="419335" cy="843979"/>
          </a:xfrm>
          <a:prstGeom prst="rect">
            <a:avLst/>
          </a:prstGeom>
          <a:scene3d>
            <a:camera prst="orthographicFront">
              <a:rot lat="20274997" lon="20521320" rev="20809079"/>
            </a:camera>
            <a:lightRig rig="threePt" dir="t"/>
          </a:scene3d>
        </p:spPr>
      </p:pic>
      <p:pic>
        <p:nvPicPr>
          <p:cNvPr id="71" name="Picture 70">
            <a:extLst>
              <a:ext uri="{FF2B5EF4-FFF2-40B4-BE49-F238E27FC236}">
                <a16:creationId xmlns:a16="http://schemas.microsoft.com/office/drawing/2014/main" id="{35DE0561-FD6D-C843-ADA8-AE4C7972388B}"/>
              </a:ext>
            </a:extLst>
          </p:cNvPr>
          <p:cNvPicPr>
            <a:picLocks noChangeAspect="1"/>
          </p:cNvPicPr>
          <p:nvPr/>
        </p:nvPicPr>
        <p:blipFill>
          <a:blip r:embed="rId2"/>
          <a:stretch>
            <a:fillRect/>
          </a:stretch>
        </p:blipFill>
        <p:spPr>
          <a:xfrm>
            <a:off x="7831090" y="5395852"/>
            <a:ext cx="419335" cy="843979"/>
          </a:xfrm>
          <a:prstGeom prst="rect">
            <a:avLst/>
          </a:prstGeom>
          <a:scene3d>
            <a:camera prst="orthographicFront">
              <a:rot lat="20274997" lon="20521320" rev="20809079"/>
            </a:camera>
            <a:lightRig rig="threePt" dir="t"/>
          </a:scene3d>
        </p:spPr>
      </p:pic>
      <p:pic>
        <p:nvPicPr>
          <p:cNvPr id="72" name="Picture 71">
            <a:extLst>
              <a:ext uri="{FF2B5EF4-FFF2-40B4-BE49-F238E27FC236}">
                <a16:creationId xmlns:a16="http://schemas.microsoft.com/office/drawing/2014/main" id="{88D1A876-56DA-A24F-AD20-90E02890241F}"/>
              </a:ext>
            </a:extLst>
          </p:cNvPr>
          <p:cNvPicPr>
            <a:picLocks noChangeAspect="1"/>
          </p:cNvPicPr>
          <p:nvPr/>
        </p:nvPicPr>
        <p:blipFill>
          <a:blip r:embed="rId2"/>
          <a:stretch>
            <a:fillRect/>
          </a:stretch>
        </p:blipFill>
        <p:spPr>
          <a:xfrm rot="3214217">
            <a:off x="291451" y="5635721"/>
            <a:ext cx="419335" cy="843979"/>
          </a:xfrm>
          <a:prstGeom prst="rect">
            <a:avLst/>
          </a:prstGeom>
          <a:scene3d>
            <a:camera prst="orthographicFront">
              <a:rot lat="21594000" lon="18600000" rev="20809079"/>
            </a:camera>
            <a:lightRig rig="threePt" dir="t"/>
          </a:scene3d>
        </p:spPr>
      </p:pic>
      <p:pic>
        <p:nvPicPr>
          <p:cNvPr id="40" name="Picture 39">
            <a:extLst>
              <a:ext uri="{FF2B5EF4-FFF2-40B4-BE49-F238E27FC236}">
                <a16:creationId xmlns:a16="http://schemas.microsoft.com/office/drawing/2014/main" id="{84A63CF7-6902-4049-8F54-F55C0CADE12A}"/>
              </a:ext>
            </a:extLst>
          </p:cNvPr>
          <p:cNvPicPr>
            <a:picLocks noChangeAspect="1"/>
          </p:cNvPicPr>
          <p:nvPr/>
        </p:nvPicPr>
        <p:blipFill>
          <a:blip r:embed="rId2"/>
          <a:stretch>
            <a:fillRect/>
          </a:stretch>
        </p:blipFill>
        <p:spPr>
          <a:xfrm rot="3214217">
            <a:off x="5645171" y="5486543"/>
            <a:ext cx="419335" cy="843979"/>
          </a:xfrm>
          <a:prstGeom prst="rect">
            <a:avLst/>
          </a:prstGeom>
          <a:scene3d>
            <a:camera prst="orthographicFront">
              <a:rot lat="21594000" lon="18600000" rev="20809079"/>
            </a:camera>
            <a:lightRig rig="threePt" dir="t"/>
          </a:scene3d>
        </p:spPr>
      </p:pic>
    </p:spTree>
    <p:extLst>
      <p:ext uri="{BB962C8B-B14F-4D97-AF65-F5344CB8AC3E}">
        <p14:creationId xmlns:p14="http://schemas.microsoft.com/office/powerpoint/2010/main" val="41519387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8A1272-E14A-5E47-B76A-B1E3C0182917}"/>
              </a:ext>
            </a:extLst>
          </p:cNvPr>
          <p:cNvCxnSpPr>
            <a:cxnSpLocks/>
          </p:cNvCxnSpPr>
          <p:nvPr/>
        </p:nvCxnSpPr>
        <p:spPr>
          <a:xfrm flipV="1">
            <a:off x="764378" y="2336800"/>
            <a:ext cx="1280322" cy="12103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EAC0CB-591F-2C48-868E-794A7920ECEC}"/>
              </a:ext>
            </a:extLst>
          </p:cNvPr>
          <p:cNvCxnSpPr>
            <a:cxnSpLocks/>
          </p:cNvCxnSpPr>
          <p:nvPr/>
        </p:nvCxnSpPr>
        <p:spPr>
          <a:xfrm>
            <a:off x="764378" y="3547157"/>
            <a:ext cx="469955" cy="1367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5ABF23-C193-9045-BF37-0C9D98952E89}"/>
              </a:ext>
            </a:extLst>
          </p:cNvPr>
          <p:cNvCxnSpPr>
            <a:cxnSpLocks/>
          </p:cNvCxnSpPr>
          <p:nvPr/>
        </p:nvCxnSpPr>
        <p:spPr>
          <a:xfrm flipV="1">
            <a:off x="1234333" y="3547158"/>
            <a:ext cx="2169267" cy="13677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37A4751-6383-744A-977F-2B35EADA2A02}"/>
              </a:ext>
            </a:extLst>
          </p:cNvPr>
          <p:cNvCxnSpPr/>
          <p:nvPr/>
        </p:nvCxnSpPr>
        <p:spPr>
          <a:xfrm>
            <a:off x="2044700" y="2336800"/>
            <a:ext cx="876300" cy="2578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32589E-78A9-8540-B220-045047DC2535}"/>
              </a:ext>
            </a:extLst>
          </p:cNvPr>
          <p:cNvCxnSpPr/>
          <p:nvPr/>
        </p:nvCxnSpPr>
        <p:spPr>
          <a:xfrm flipV="1">
            <a:off x="2908300" y="3547157"/>
            <a:ext cx="495300" cy="136774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6D705F-2FC8-7F4D-9F91-05D37CFBB231}"/>
              </a:ext>
            </a:extLst>
          </p:cNvPr>
          <p:cNvCxnSpPr/>
          <p:nvPr/>
        </p:nvCxnSpPr>
        <p:spPr>
          <a:xfrm flipV="1">
            <a:off x="1234333"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18B68A7-36C3-E743-AAFA-CDAC03569C54}"/>
              </a:ext>
            </a:extLst>
          </p:cNvPr>
          <p:cNvSpPr/>
          <p:nvPr/>
        </p:nvSpPr>
        <p:spPr>
          <a:xfrm>
            <a:off x="635000" y="381000"/>
            <a:ext cx="7874000" cy="1562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Helvetica" pitchFamily="2" charset="0"/>
              </a:rPr>
              <a:t>“No trait operates alone” </a:t>
            </a:r>
          </a:p>
          <a:p>
            <a:pPr algn="ctr"/>
            <a:r>
              <a:rPr lang="en-US" dirty="0">
                <a:latin typeface="Helvetica" pitchFamily="2" charset="0"/>
              </a:rPr>
              <a:t>							Allport, 1937, p. 330</a:t>
            </a:r>
          </a:p>
        </p:txBody>
      </p:sp>
      <p:sp>
        <p:nvSpPr>
          <p:cNvPr id="5" name="Rectangle 4">
            <a:extLst>
              <a:ext uri="{FF2B5EF4-FFF2-40B4-BE49-F238E27FC236}">
                <a16:creationId xmlns:a16="http://schemas.microsoft.com/office/drawing/2014/main" id="{E7553932-24C7-2C49-9516-B7546BDA719E}"/>
              </a:ext>
            </a:extLst>
          </p:cNvPr>
          <p:cNvSpPr/>
          <p:nvPr/>
        </p:nvSpPr>
        <p:spPr>
          <a:xfrm>
            <a:off x="1489248"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6" name="Rectangle 5">
            <a:extLst>
              <a:ext uri="{FF2B5EF4-FFF2-40B4-BE49-F238E27FC236}">
                <a16:creationId xmlns:a16="http://schemas.microsoft.com/office/drawing/2014/main" id="{BBCA8A64-2692-AD47-BD08-DBBAEB235004}"/>
              </a:ext>
            </a:extLst>
          </p:cNvPr>
          <p:cNvSpPr/>
          <p:nvPr/>
        </p:nvSpPr>
        <p:spPr>
          <a:xfrm>
            <a:off x="2813451"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7" name="Rectangle 6">
            <a:extLst>
              <a:ext uri="{FF2B5EF4-FFF2-40B4-BE49-F238E27FC236}">
                <a16:creationId xmlns:a16="http://schemas.microsoft.com/office/drawing/2014/main" id="{635F9921-D9B2-9344-B394-97D77F30A50F}"/>
              </a:ext>
            </a:extLst>
          </p:cNvPr>
          <p:cNvSpPr/>
          <p:nvPr/>
        </p:nvSpPr>
        <p:spPr>
          <a:xfrm>
            <a:off x="165045"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 name="Rectangle 7">
            <a:extLst>
              <a:ext uri="{FF2B5EF4-FFF2-40B4-BE49-F238E27FC236}">
                <a16:creationId xmlns:a16="http://schemas.microsoft.com/office/drawing/2014/main" id="{E999D305-3ACA-1242-81FF-5E442CAA5388}"/>
              </a:ext>
            </a:extLst>
          </p:cNvPr>
          <p:cNvSpPr/>
          <p:nvPr/>
        </p:nvSpPr>
        <p:spPr>
          <a:xfrm>
            <a:off x="635000"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9" name="Rectangle 8">
            <a:extLst>
              <a:ext uri="{FF2B5EF4-FFF2-40B4-BE49-F238E27FC236}">
                <a16:creationId xmlns:a16="http://schemas.microsoft.com/office/drawing/2014/main" id="{0D81CC0E-2797-8B44-94BE-2CDFB7686135}"/>
              </a:ext>
            </a:extLst>
          </p:cNvPr>
          <p:cNvSpPr/>
          <p:nvPr/>
        </p:nvSpPr>
        <p:spPr>
          <a:xfrm>
            <a:off x="2343496"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pic>
        <p:nvPicPr>
          <p:cNvPr id="63" name="Picture 62">
            <a:extLst>
              <a:ext uri="{FF2B5EF4-FFF2-40B4-BE49-F238E27FC236}">
                <a16:creationId xmlns:a16="http://schemas.microsoft.com/office/drawing/2014/main" id="{A59D252A-A70D-374E-A1F7-6622BA75321D}"/>
              </a:ext>
            </a:extLst>
          </p:cNvPr>
          <p:cNvPicPr>
            <a:picLocks noChangeAspect="1"/>
          </p:cNvPicPr>
          <p:nvPr/>
        </p:nvPicPr>
        <p:blipFill>
          <a:blip r:embed="rId2"/>
          <a:stretch>
            <a:fillRect/>
          </a:stretch>
        </p:blipFill>
        <p:spPr>
          <a:xfrm>
            <a:off x="1046658" y="5390999"/>
            <a:ext cx="419335" cy="843979"/>
          </a:xfrm>
          <a:prstGeom prst="rect">
            <a:avLst/>
          </a:prstGeom>
          <a:scene3d>
            <a:camera prst="orthographicFront">
              <a:rot lat="20274997" lon="20521320" rev="20809079"/>
            </a:camera>
            <a:lightRig rig="threePt" dir="t"/>
          </a:scene3d>
        </p:spPr>
      </p:pic>
      <p:pic>
        <p:nvPicPr>
          <p:cNvPr id="64" name="Picture 63">
            <a:extLst>
              <a:ext uri="{FF2B5EF4-FFF2-40B4-BE49-F238E27FC236}">
                <a16:creationId xmlns:a16="http://schemas.microsoft.com/office/drawing/2014/main" id="{5FF84161-57F4-8946-A390-62412D47732A}"/>
              </a:ext>
            </a:extLst>
          </p:cNvPr>
          <p:cNvPicPr>
            <a:picLocks noChangeAspect="1"/>
          </p:cNvPicPr>
          <p:nvPr/>
        </p:nvPicPr>
        <p:blipFill>
          <a:blip r:embed="rId2"/>
          <a:stretch>
            <a:fillRect/>
          </a:stretch>
        </p:blipFill>
        <p:spPr>
          <a:xfrm>
            <a:off x="1969092" y="5390999"/>
            <a:ext cx="419335" cy="843979"/>
          </a:xfrm>
          <a:prstGeom prst="rect">
            <a:avLst/>
          </a:prstGeom>
          <a:scene3d>
            <a:camera prst="orthographicFront">
              <a:rot lat="20274997" lon="20521320" rev="20809079"/>
            </a:camera>
            <a:lightRig rig="threePt" dir="t"/>
          </a:scene3d>
        </p:spPr>
      </p:pic>
      <p:pic>
        <p:nvPicPr>
          <p:cNvPr id="65" name="Picture 64">
            <a:extLst>
              <a:ext uri="{FF2B5EF4-FFF2-40B4-BE49-F238E27FC236}">
                <a16:creationId xmlns:a16="http://schemas.microsoft.com/office/drawing/2014/main" id="{091E61F0-C5F2-6A47-8F56-E33984035CA2}"/>
              </a:ext>
            </a:extLst>
          </p:cNvPr>
          <p:cNvPicPr>
            <a:picLocks noChangeAspect="1"/>
          </p:cNvPicPr>
          <p:nvPr/>
        </p:nvPicPr>
        <p:blipFill>
          <a:blip r:embed="rId2"/>
          <a:stretch>
            <a:fillRect/>
          </a:stretch>
        </p:blipFill>
        <p:spPr>
          <a:xfrm>
            <a:off x="2891526" y="5390999"/>
            <a:ext cx="419335" cy="843979"/>
          </a:xfrm>
          <a:prstGeom prst="rect">
            <a:avLst/>
          </a:prstGeom>
          <a:scene3d>
            <a:camera prst="orthographicFront">
              <a:rot lat="20274997" lon="20521320" rev="20809079"/>
            </a:camera>
            <a:lightRig rig="threePt" dir="t"/>
          </a:scene3d>
        </p:spPr>
      </p:pic>
      <p:pic>
        <p:nvPicPr>
          <p:cNvPr id="66" name="Picture 65">
            <a:extLst>
              <a:ext uri="{FF2B5EF4-FFF2-40B4-BE49-F238E27FC236}">
                <a16:creationId xmlns:a16="http://schemas.microsoft.com/office/drawing/2014/main" id="{B95C452F-BBD8-1E49-AA94-87D110535B8A}"/>
              </a:ext>
            </a:extLst>
          </p:cNvPr>
          <p:cNvPicPr>
            <a:picLocks noChangeAspect="1"/>
          </p:cNvPicPr>
          <p:nvPr/>
        </p:nvPicPr>
        <p:blipFill>
          <a:blip r:embed="rId2"/>
          <a:stretch>
            <a:fillRect/>
          </a:stretch>
        </p:blipFill>
        <p:spPr>
          <a:xfrm>
            <a:off x="3813959" y="5395851"/>
            <a:ext cx="419335" cy="843979"/>
          </a:xfrm>
          <a:prstGeom prst="rect">
            <a:avLst/>
          </a:prstGeom>
          <a:scene3d>
            <a:camera prst="orthographicFront">
              <a:rot lat="20274997" lon="20521320" rev="20809079"/>
            </a:camera>
            <a:lightRig rig="threePt" dir="t"/>
          </a:scene3d>
        </p:spPr>
      </p:pic>
      <p:pic>
        <p:nvPicPr>
          <p:cNvPr id="72" name="Picture 71">
            <a:extLst>
              <a:ext uri="{FF2B5EF4-FFF2-40B4-BE49-F238E27FC236}">
                <a16:creationId xmlns:a16="http://schemas.microsoft.com/office/drawing/2014/main" id="{88D1A876-56DA-A24F-AD20-90E02890241F}"/>
              </a:ext>
            </a:extLst>
          </p:cNvPr>
          <p:cNvPicPr>
            <a:picLocks noChangeAspect="1"/>
          </p:cNvPicPr>
          <p:nvPr/>
        </p:nvPicPr>
        <p:blipFill>
          <a:blip r:embed="rId2"/>
          <a:stretch>
            <a:fillRect/>
          </a:stretch>
        </p:blipFill>
        <p:spPr>
          <a:xfrm rot="3214217">
            <a:off x="291451" y="5635721"/>
            <a:ext cx="419335" cy="843979"/>
          </a:xfrm>
          <a:prstGeom prst="rect">
            <a:avLst/>
          </a:prstGeom>
          <a:scene3d>
            <a:camera prst="orthographicFront">
              <a:rot lat="21594000" lon="18600000" rev="20809079"/>
            </a:camera>
            <a:lightRig rig="threePt" dir="t"/>
          </a:scene3d>
        </p:spPr>
      </p:pic>
      <p:pic>
        <p:nvPicPr>
          <p:cNvPr id="40" name="Picture 39">
            <a:extLst>
              <a:ext uri="{FF2B5EF4-FFF2-40B4-BE49-F238E27FC236}">
                <a16:creationId xmlns:a16="http://schemas.microsoft.com/office/drawing/2014/main" id="{84A63CF7-6902-4049-8F54-F55C0CADE12A}"/>
              </a:ext>
            </a:extLst>
          </p:cNvPr>
          <p:cNvPicPr>
            <a:picLocks noChangeAspect="1"/>
          </p:cNvPicPr>
          <p:nvPr/>
        </p:nvPicPr>
        <p:blipFill>
          <a:blip r:embed="rId2"/>
          <a:stretch>
            <a:fillRect/>
          </a:stretch>
        </p:blipFill>
        <p:spPr>
          <a:xfrm rot="3214217">
            <a:off x="7840697" y="5429813"/>
            <a:ext cx="419335" cy="843979"/>
          </a:xfrm>
          <a:prstGeom prst="rect">
            <a:avLst/>
          </a:prstGeom>
          <a:scene3d>
            <a:camera prst="orthographicFront">
              <a:rot lat="21594000" lon="18600000" rev="20809079"/>
            </a:camera>
            <a:lightRig rig="threePt" dir="t"/>
          </a:scene3d>
        </p:spPr>
      </p:pic>
      <p:pic>
        <p:nvPicPr>
          <p:cNvPr id="60" name="Picture 59">
            <a:extLst>
              <a:ext uri="{FF2B5EF4-FFF2-40B4-BE49-F238E27FC236}">
                <a16:creationId xmlns:a16="http://schemas.microsoft.com/office/drawing/2014/main" id="{0B55AAC1-45AF-1B47-BD83-C06BB8522688}"/>
              </a:ext>
            </a:extLst>
          </p:cNvPr>
          <p:cNvPicPr>
            <a:picLocks noChangeAspect="1"/>
          </p:cNvPicPr>
          <p:nvPr/>
        </p:nvPicPr>
        <p:blipFill>
          <a:blip r:embed="rId2"/>
          <a:stretch>
            <a:fillRect/>
          </a:stretch>
        </p:blipFill>
        <p:spPr>
          <a:xfrm rot="3214217">
            <a:off x="7235444" y="5471886"/>
            <a:ext cx="419335" cy="843979"/>
          </a:xfrm>
          <a:prstGeom prst="rect">
            <a:avLst/>
          </a:prstGeom>
          <a:scene3d>
            <a:camera prst="orthographicFront">
              <a:rot lat="21594000" lon="18600000" rev="20809079"/>
            </a:camera>
            <a:lightRig rig="threePt" dir="t"/>
          </a:scene3d>
        </p:spPr>
      </p:pic>
      <p:pic>
        <p:nvPicPr>
          <p:cNvPr id="62" name="Picture 61">
            <a:extLst>
              <a:ext uri="{FF2B5EF4-FFF2-40B4-BE49-F238E27FC236}">
                <a16:creationId xmlns:a16="http://schemas.microsoft.com/office/drawing/2014/main" id="{851F4934-5995-4444-9B3E-DBCB3482C300}"/>
              </a:ext>
            </a:extLst>
          </p:cNvPr>
          <p:cNvPicPr>
            <a:picLocks noChangeAspect="1"/>
          </p:cNvPicPr>
          <p:nvPr/>
        </p:nvPicPr>
        <p:blipFill>
          <a:blip r:embed="rId2"/>
          <a:stretch>
            <a:fillRect/>
          </a:stretch>
        </p:blipFill>
        <p:spPr>
          <a:xfrm rot="3214217">
            <a:off x="6678598" y="5466955"/>
            <a:ext cx="419335" cy="843979"/>
          </a:xfrm>
          <a:prstGeom prst="rect">
            <a:avLst/>
          </a:prstGeom>
          <a:scene3d>
            <a:camera prst="orthographicFront">
              <a:rot lat="21594000" lon="18600000" rev="20809079"/>
            </a:camera>
            <a:lightRig rig="threePt" dir="t"/>
          </a:scene3d>
        </p:spPr>
      </p:pic>
      <p:pic>
        <p:nvPicPr>
          <p:cNvPr id="67" name="Picture 66">
            <a:extLst>
              <a:ext uri="{FF2B5EF4-FFF2-40B4-BE49-F238E27FC236}">
                <a16:creationId xmlns:a16="http://schemas.microsoft.com/office/drawing/2014/main" id="{7DB88D1E-35D7-AF43-8821-A501EBC623A3}"/>
              </a:ext>
            </a:extLst>
          </p:cNvPr>
          <p:cNvPicPr>
            <a:picLocks noChangeAspect="1"/>
          </p:cNvPicPr>
          <p:nvPr/>
        </p:nvPicPr>
        <p:blipFill>
          <a:blip r:embed="rId2"/>
          <a:stretch>
            <a:fillRect/>
          </a:stretch>
        </p:blipFill>
        <p:spPr>
          <a:xfrm rot="3214217">
            <a:off x="6103005" y="5481063"/>
            <a:ext cx="419335" cy="843979"/>
          </a:xfrm>
          <a:prstGeom prst="rect">
            <a:avLst/>
          </a:prstGeom>
          <a:scene3d>
            <a:camera prst="orthographicFront">
              <a:rot lat="21594000" lon="18600000" rev="20809079"/>
            </a:camera>
            <a:lightRig rig="threePt" dir="t"/>
          </a:scene3d>
        </p:spPr>
      </p:pic>
      <p:pic>
        <p:nvPicPr>
          <p:cNvPr id="73" name="Picture 72">
            <a:extLst>
              <a:ext uri="{FF2B5EF4-FFF2-40B4-BE49-F238E27FC236}">
                <a16:creationId xmlns:a16="http://schemas.microsoft.com/office/drawing/2014/main" id="{C60DE30E-B539-0841-8666-D8C008946FE5}"/>
              </a:ext>
            </a:extLst>
          </p:cNvPr>
          <p:cNvPicPr>
            <a:picLocks noChangeAspect="1"/>
          </p:cNvPicPr>
          <p:nvPr/>
        </p:nvPicPr>
        <p:blipFill>
          <a:blip r:embed="rId2"/>
          <a:stretch>
            <a:fillRect/>
          </a:stretch>
        </p:blipFill>
        <p:spPr>
          <a:xfrm rot="3214217">
            <a:off x="5526947" y="5454324"/>
            <a:ext cx="419335" cy="843979"/>
          </a:xfrm>
          <a:prstGeom prst="rect">
            <a:avLst/>
          </a:prstGeom>
          <a:scene3d>
            <a:camera prst="orthographicFront">
              <a:rot lat="21594000" lon="18600000" rev="20809079"/>
            </a:camera>
            <a:lightRig rig="threePt" dir="t"/>
          </a:scene3d>
        </p:spPr>
      </p:pic>
      <p:cxnSp>
        <p:nvCxnSpPr>
          <p:cNvPr id="74" name="Straight Connector 73">
            <a:extLst>
              <a:ext uri="{FF2B5EF4-FFF2-40B4-BE49-F238E27FC236}">
                <a16:creationId xmlns:a16="http://schemas.microsoft.com/office/drawing/2014/main" id="{1CFAECF7-8937-364B-9B4D-7190C7CE8DA3}"/>
              </a:ext>
            </a:extLst>
          </p:cNvPr>
          <p:cNvCxnSpPr/>
          <p:nvPr/>
        </p:nvCxnSpPr>
        <p:spPr>
          <a:xfrm>
            <a:off x="5990137" y="4914901"/>
            <a:ext cx="16739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C80420-8CE4-7D4E-B211-E1954AFB2D68}"/>
              </a:ext>
            </a:extLst>
          </p:cNvPr>
          <p:cNvCxnSpPr/>
          <p:nvPr/>
        </p:nvCxnSpPr>
        <p:spPr>
          <a:xfrm>
            <a:off x="5520182" y="3547157"/>
            <a:ext cx="2156622" cy="13677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B5B1F11-9701-3B4A-9248-A4FD4E1EA0A8}"/>
              </a:ext>
            </a:extLst>
          </p:cNvPr>
          <p:cNvCxnSpPr/>
          <p:nvPr/>
        </p:nvCxnSpPr>
        <p:spPr>
          <a:xfrm>
            <a:off x="6888266" y="2299651"/>
            <a:ext cx="1271138" cy="1247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33B0B01-3596-7C46-84A1-99A781450693}"/>
              </a:ext>
            </a:extLst>
          </p:cNvPr>
          <p:cNvCxnSpPr>
            <a:cxnSpLocks/>
          </p:cNvCxnSpPr>
          <p:nvPr/>
        </p:nvCxnSpPr>
        <p:spPr>
          <a:xfrm flipV="1">
            <a:off x="5520182" y="2336800"/>
            <a:ext cx="1280322" cy="12103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52997A6-49D0-F043-A7A0-EE1188208CEB}"/>
              </a:ext>
            </a:extLst>
          </p:cNvPr>
          <p:cNvCxnSpPr>
            <a:cxnSpLocks/>
          </p:cNvCxnSpPr>
          <p:nvPr/>
        </p:nvCxnSpPr>
        <p:spPr>
          <a:xfrm>
            <a:off x="5520182" y="3547157"/>
            <a:ext cx="469955" cy="13677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FA73DF0-2D1E-7245-9456-2D00F0E346E1}"/>
              </a:ext>
            </a:extLst>
          </p:cNvPr>
          <p:cNvCxnSpPr>
            <a:cxnSpLocks/>
          </p:cNvCxnSpPr>
          <p:nvPr/>
        </p:nvCxnSpPr>
        <p:spPr>
          <a:xfrm flipV="1">
            <a:off x="5990137" y="3547158"/>
            <a:ext cx="2169267" cy="13677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1A74297-AA56-9841-9CC5-FEB50A193A67}"/>
              </a:ext>
            </a:extLst>
          </p:cNvPr>
          <p:cNvCxnSpPr/>
          <p:nvPr/>
        </p:nvCxnSpPr>
        <p:spPr>
          <a:xfrm>
            <a:off x="5520182" y="3547157"/>
            <a:ext cx="26392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300D69-B920-3742-9F8E-114F190D7D24}"/>
              </a:ext>
            </a:extLst>
          </p:cNvPr>
          <p:cNvCxnSpPr/>
          <p:nvPr/>
        </p:nvCxnSpPr>
        <p:spPr>
          <a:xfrm>
            <a:off x="6800504" y="2336800"/>
            <a:ext cx="876300" cy="25781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D04E5D3-5B82-B346-BD0E-3B03A267C627}"/>
              </a:ext>
            </a:extLst>
          </p:cNvPr>
          <p:cNvCxnSpPr/>
          <p:nvPr/>
        </p:nvCxnSpPr>
        <p:spPr>
          <a:xfrm flipV="1">
            <a:off x="7664104" y="3547157"/>
            <a:ext cx="495300" cy="13677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7850F4-2A9F-444E-A49A-5515197D7719}"/>
              </a:ext>
            </a:extLst>
          </p:cNvPr>
          <p:cNvCxnSpPr/>
          <p:nvPr/>
        </p:nvCxnSpPr>
        <p:spPr>
          <a:xfrm flipV="1">
            <a:off x="5990137" y="2336800"/>
            <a:ext cx="810367" cy="25781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59D76F27-BD0E-214E-8B73-E57066943704}"/>
              </a:ext>
            </a:extLst>
          </p:cNvPr>
          <p:cNvSpPr/>
          <p:nvPr/>
        </p:nvSpPr>
        <p:spPr>
          <a:xfrm>
            <a:off x="6245052" y="2072576"/>
            <a:ext cx="1198666" cy="480950"/>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Extraversion</a:t>
            </a:r>
          </a:p>
        </p:txBody>
      </p:sp>
      <p:sp>
        <p:nvSpPr>
          <p:cNvPr id="85" name="Rectangle 84">
            <a:extLst>
              <a:ext uri="{FF2B5EF4-FFF2-40B4-BE49-F238E27FC236}">
                <a16:creationId xmlns:a16="http://schemas.microsoft.com/office/drawing/2014/main" id="{E58D9DC1-EEBC-8246-A0E9-D4DE11FA344C}"/>
              </a:ext>
            </a:extLst>
          </p:cNvPr>
          <p:cNvSpPr/>
          <p:nvPr/>
        </p:nvSpPr>
        <p:spPr>
          <a:xfrm>
            <a:off x="7569255" y="3310844"/>
            <a:ext cx="1198666" cy="48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Agreeableness</a:t>
            </a:r>
          </a:p>
        </p:txBody>
      </p:sp>
      <p:sp>
        <p:nvSpPr>
          <p:cNvPr id="86" name="Rectangle 85">
            <a:extLst>
              <a:ext uri="{FF2B5EF4-FFF2-40B4-BE49-F238E27FC236}">
                <a16:creationId xmlns:a16="http://schemas.microsoft.com/office/drawing/2014/main" id="{AE2AB572-5DF8-7943-88F6-B43BA8B9BC52}"/>
              </a:ext>
            </a:extLst>
          </p:cNvPr>
          <p:cNvSpPr/>
          <p:nvPr/>
        </p:nvSpPr>
        <p:spPr>
          <a:xfrm>
            <a:off x="4920849" y="3310844"/>
            <a:ext cx="1198666" cy="4809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Conscientiousness</a:t>
            </a:r>
          </a:p>
        </p:txBody>
      </p:sp>
      <p:sp>
        <p:nvSpPr>
          <p:cNvPr id="87" name="Rectangle 86">
            <a:extLst>
              <a:ext uri="{FF2B5EF4-FFF2-40B4-BE49-F238E27FC236}">
                <a16:creationId xmlns:a16="http://schemas.microsoft.com/office/drawing/2014/main" id="{BC06C36F-A496-754D-A40B-1631059BC980}"/>
              </a:ext>
            </a:extLst>
          </p:cNvPr>
          <p:cNvSpPr/>
          <p:nvPr/>
        </p:nvSpPr>
        <p:spPr>
          <a:xfrm>
            <a:off x="5390804" y="4674426"/>
            <a:ext cx="1198666" cy="480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Neuroticism</a:t>
            </a:r>
          </a:p>
        </p:txBody>
      </p:sp>
      <p:sp>
        <p:nvSpPr>
          <p:cNvPr id="88" name="Rectangle 87">
            <a:extLst>
              <a:ext uri="{FF2B5EF4-FFF2-40B4-BE49-F238E27FC236}">
                <a16:creationId xmlns:a16="http://schemas.microsoft.com/office/drawing/2014/main" id="{4E920094-2A8A-9640-9629-9EA43AF5B5A1}"/>
              </a:ext>
            </a:extLst>
          </p:cNvPr>
          <p:cNvSpPr/>
          <p:nvPr/>
        </p:nvSpPr>
        <p:spPr>
          <a:xfrm>
            <a:off x="7099300" y="4674426"/>
            <a:ext cx="1198666" cy="4809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Openness</a:t>
            </a:r>
          </a:p>
        </p:txBody>
      </p:sp>
    </p:spTree>
    <p:extLst>
      <p:ext uri="{BB962C8B-B14F-4D97-AF65-F5344CB8AC3E}">
        <p14:creationId xmlns:p14="http://schemas.microsoft.com/office/powerpoint/2010/main" val="181421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D455F89-648E-C84A-824F-F6730D0F6BB0}"/>
              </a:ext>
            </a:extLst>
          </p:cNvPr>
          <p:cNvSpPr/>
          <p:nvPr/>
        </p:nvSpPr>
        <p:spPr>
          <a:xfrm>
            <a:off x="2260873" y="6279334"/>
            <a:ext cx="6883127" cy="578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ysClr val="windowText" lastClr="000000"/>
                </a:solidFill>
              </a:rPr>
              <a:t>Borsboom, </a:t>
            </a:r>
            <a:r>
              <a:rPr lang="en-US" sz="1400" b="1" dirty="0" err="1">
                <a:solidFill>
                  <a:sysClr val="windowText" lastClr="000000"/>
                </a:solidFill>
              </a:rPr>
              <a:t>Melenberg</a:t>
            </a:r>
            <a:r>
              <a:rPr lang="en-US" sz="1400" b="1" dirty="0">
                <a:solidFill>
                  <a:sysClr val="windowText" lastClr="000000"/>
                </a:solidFill>
              </a:rPr>
              <a:t>, &amp; Van Heerden, 2003; Molenaar, 2004; </a:t>
            </a:r>
            <a:r>
              <a:rPr lang="en-US" sz="1400" b="1" dirty="0" err="1">
                <a:solidFill>
                  <a:sysClr val="windowText" lastClr="000000"/>
                </a:solidFill>
              </a:rPr>
              <a:t>Schmittman</a:t>
            </a:r>
            <a:r>
              <a:rPr lang="en-US" sz="1400" b="1" dirty="0">
                <a:solidFill>
                  <a:sysClr val="windowText" lastClr="000000"/>
                </a:solidFill>
              </a:rPr>
              <a:t> et al., 2013 </a:t>
            </a:r>
          </a:p>
        </p:txBody>
      </p:sp>
      <p:sp>
        <p:nvSpPr>
          <p:cNvPr id="128" name="Rectangle 127">
            <a:extLst>
              <a:ext uri="{FF2B5EF4-FFF2-40B4-BE49-F238E27FC236}">
                <a16:creationId xmlns:a16="http://schemas.microsoft.com/office/drawing/2014/main" id="{7B4C37A6-DD6D-C948-9D12-437B0E1FEC46}"/>
              </a:ext>
            </a:extLst>
          </p:cNvPr>
          <p:cNvSpPr/>
          <p:nvPr/>
        </p:nvSpPr>
        <p:spPr>
          <a:xfrm>
            <a:off x="4749908" y="511991"/>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Network</a:t>
            </a:r>
          </a:p>
        </p:txBody>
      </p:sp>
      <p:sp>
        <p:nvSpPr>
          <p:cNvPr id="129" name="Rectangle 128">
            <a:extLst>
              <a:ext uri="{FF2B5EF4-FFF2-40B4-BE49-F238E27FC236}">
                <a16:creationId xmlns:a16="http://schemas.microsoft.com/office/drawing/2014/main" id="{BCEB8BFD-F659-DB44-BA8E-2B775888334E}"/>
              </a:ext>
            </a:extLst>
          </p:cNvPr>
          <p:cNvSpPr/>
          <p:nvPr/>
        </p:nvSpPr>
        <p:spPr>
          <a:xfrm>
            <a:off x="5028506" y="1632358"/>
            <a:ext cx="640080" cy="64008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sp>
        <p:nvSpPr>
          <p:cNvPr id="130" name="Rectangle 129">
            <a:extLst>
              <a:ext uri="{FF2B5EF4-FFF2-40B4-BE49-F238E27FC236}">
                <a16:creationId xmlns:a16="http://schemas.microsoft.com/office/drawing/2014/main" id="{88AEA29F-C2D4-1F45-98F2-417C2D4887A6}"/>
              </a:ext>
            </a:extLst>
          </p:cNvPr>
          <p:cNvSpPr/>
          <p:nvPr/>
        </p:nvSpPr>
        <p:spPr>
          <a:xfrm>
            <a:off x="7168880" y="1632358"/>
            <a:ext cx="640080"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N</a:t>
            </a:r>
          </a:p>
        </p:txBody>
      </p:sp>
      <p:sp>
        <p:nvSpPr>
          <p:cNvPr id="131" name="Rectangle 130">
            <a:extLst>
              <a:ext uri="{FF2B5EF4-FFF2-40B4-BE49-F238E27FC236}">
                <a16:creationId xmlns:a16="http://schemas.microsoft.com/office/drawing/2014/main" id="{039DC0DE-743C-8340-9DAF-DB1776AB48B6}"/>
              </a:ext>
            </a:extLst>
          </p:cNvPr>
          <p:cNvSpPr/>
          <p:nvPr/>
        </p:nvSpPr>
        <p:spPr>
          <a:xfrm>
            <a:off x="6455422" y="1632358"/>
            <a:ext cx="640080"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C</a:t>
            </a:r>
          </a:p>
        </p:txBody>
      </p:sp>
      <p:sp>
        <p:nvSpPr>
          <p:cNvPr id="132" name="Rectangle 131">
            <a:extLst>
              <a:ext uri="{FF2B5EF4-FFF2-40B4-BE49-F238E27FC236}">
                <a16:creationId xmlns:a16="http://schemas.microsoft.com/office/drawing/2014/main" id="{8F7AC58A-3382-B24F-B347-B849C344315D}"/>
              </a:ext>
            </a:extLst>
          </p:cNvPr>
          <p:cNvSpPr/>
          <p:nvPr/>
        </p:nvSpPr>
        <p:spPr>
          <a:xfrm>
            <a:off x="5741964" y="1632358"/>
            <a:ext cx="6400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a:t>
            </a:r>
          </a:p>
        </p:txBody>
      </p:sp>
      <p:sp>
        <p:nvSpPr>
          <p:cNvPr id="133" name="Rectangle 132">
            <a:extLst>
              <a:ext uri="{FF2B5EF4-FFF2-40B4-BE49-F238E27FC236}">
                <a16:creationId xmlns:a16="http://schemas.microsoft.com/office/drawing/2014/main" id="{F6B7B98A-0C69-3942-BD22-07E1E5AA63BA}"/>
              </a:ext>
            </a:extLst>
          </p:cNvPr>
          <p:cNvSpPr/>
          <p:nvPr/>
        </p:nvSpPr>
        <p:spPr>
          <a:xfrm>
            <a:off x="7882337" y="1632358"/>
            <a:ext cx="640080" cy="64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O</a:t>
            </a:r>
          </a:p>
        </p:txBody>
      </p:sp>
      <p:pic>
        <p:nvPicPr>
          <p:cNvPr id="134" name="Picture 133">
            <a:extLst>
              <a:ext uri="{FF2B5EF4-FFF2-40B4-BE49-F238E27FC236}">
                <a16:creationId xmlns:a16="http://schemas.microsoft.com/office/drawing/2014/main" id="{A639F52E-3247-AB40-9F12-B738AB45E9CC}"/>
              </a:ext>
            </a:extLst>
          </p:cNvPr>
          <p:cNvPicPr>
            <a:picLocks noChangeAspect="1"/>
          </p:cNvPicPr>
          <p:nvPr/>
        </p:nvPicPr>
        <p:blipFill>
          <a:blip r:embed="rId3"/>
          <a:stretch>
            <a:fillRect/>
          </a:stretch>
        </p:blipFill>
        <p:spPr>
          <a:xfrm>
            <a:off x="5206376" y="2424736"/>
            <a:ext cx="3241362" cy="3399632"/>
          </a:xfrm>
          <a:prstGeom prst="rect">
            <a:avLst/>
          </a:prstGeom>
        </p:spPr>
      </p:pic>
    </p:spTree>
    <p:extLst>
      <p:ext uri="{BB962C8B-B14F-4D97-AF65-F5344CB8AC3E}">
        <p14:creationId xmlns:p14="http://schemas.microsoft.com/office/powerpoint/2010/main" val="40550468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E2E1AF-D3BF-054D-B5E3-DFB29C7AEB0B}"/>
              </a:ext>
            </a:extLst>
          </p:cNvPr>
          <p:cNvPicPr>
            <a:picLocks noChangeAspect="1"/>
          </p:cNvPicPr>
          <p:nvPr/>
        </p:nvPicPr>
        <p:blipFill>
          <a:blip r:embed="rId3"/>
          <a:stretch>
            <a:fillRect/>
          </a:stretch>
        </p:blipFill>
        <p:spPr>
          <a:xfrm>
            <a:off x="0" y="1524451"/>
            <a:ext cx="9144000" cy="3809098"/>
          </a:xfrm>
          <a:prstGeom prst="rect">
            <a:avLst/>
          </a:prstGeom>
        </p:spPr>
      </p:pic>
      <p:graphicFrame>
        <p:nvGraphicFramePr>
          <p:cNvPr id="3" name="Table 2">
            <a:extLst>
              <a:ext uri="{FF2B5EF4-FFF2-40B4-BE49-F238E27FC236}">
                <a16:creationId xmlns:a16="http://schemas.microsoft.com/office/drawing/2014/main" id="{1F3A11E6-68B7-194C-9211-AB77132FE88E}"/>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01397A0-C4A4-2C42-8648-36B7A4D8060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Tree>
    <p:extLst>
      <p:ext uri="{BB962C8B-B14F-4D97-AF65-F5344CB8AC3E}">
        <p14:creationId xmlns:p14="http://schemas.microsoft.com/office/powerpoint/2010/main" val="2391321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8344BA1-CF0F-2344-AD8C-3AB69B0A24AE}"/>
              </a:ext>
            </a:extLst>
          </p:cNvPr>
          <p:cNvSpPr/>
          <p:nvPr/>
        </p:nvSpPr>
        <p:spPr>
          <a:xfrm>
            <a:off x="299141" y="1872560"/>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Calculate average within-phase </a:t>
            </a:r>
          </a:p>
          <a:p>
            <a:pPr algn="r"/>
            <a:r>
              <a:rPr lang="en-US" dirty="0"/>
              <a:t>Variance of Gaussian Similarity</a:t>
            </a:r>
          </a:p>
        </p:txBody>
      </p:sp>
      <p:sp>
        <p:nvSpPr>
          <p:cNvPr id="6" name="Rectangle 5">
            <a:extLst>
              <a:ext uri="{FF2B5EF4-FFF2-40B4-BE49-F238E27FC236}">
                <a16:creationId xmlns:a16="http://schemas.microsoft.com/office/drawing/2014/main" id="{1A8D44FB-EEBA-CC46-A327-A2A48E8C66C8}"/>
              </a:ext>
            </a:extLst>
          </p:cNvPr>
          <p:cNvSpPr/>
          <p:nvPr/>
        </p:nvSpPr>
        <p:spPr>
          <a:xfrm>
            <a:off x="299144" y="2598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Moving Window Correlations</a:t>
            </a:r>
          </a:p>
        </p:txBody>
      </p:sp>
      <p:sp>
        <p:nvSpPr>
          <p:cNvPr id="7" name="Rectangle 6">
            <a:extLst>
              <a:ext uri="{FF2B5EF4-FFF2-40B4-BE49-F238E27FC236}">
                <a16:creationId xmlns:a16="http://schemas.microsoft.com/office/drawing/2014/main" id="{32F2253E-7B4B-C24A-B8A9-C53668919254}"/>
              </a:ext>
            </a:extLst>
          </p:cNvPr>
          <p:cNvSpPr/>
          <p:nvPr/>
        </p:nvSpPr>
        <p:spPr>
          <a:xfrm>
            <a:off x="299141" y="1055101"/>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Gaussian Similarity between all</a:t>
            </a:r>
          </a:p>
          <a:p>
            <a:pPr algn="r"/>
            <a:r>
              <a:rPr lang="en-US" dirty="0"/>
              <a:t>possible phases for different k</a:t>
            </a:r>
          </a:p>
        </p:txBody>
      </p:sp>
      <p:sp>
        <p:nvSpPr>
          <p:cNvPr id="8" name="Rectangle 7">
            <a:extLst>
              <a:ext uri="{FF2B5EF4-FFF2-40B4-BE49-F238E27FC236}">
                <a16:creationId xmlns:a16="http://schemas.microsoft.com/office/drawing/2014/main" id="{97EE7449-2CD8-CC42-93BA-14D1F86C751F}"/>
              </a:ext>
            </a:extLst>
          </p:cNvPr>
          <p:cNvSpPr/>
          <p:nvPr/>
        </p:nvSpPr>
        <p:spPr>
          <a:xfrm>
            <a:off x="299143" y="25986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1</a:t>
            </a:r>
          </a:p>
        </p:txBody>
      </p:sp>
      <p:sp>
        <p:nvSpPr>
          <p:cNvPr id="9" name="Rectangle 8">
            <a:extLst>
              <a:ext uri="{FF2B5EF4-FFF2-40B4-BE49-F238E27FC236}">
                <a16:creationId xmlns:a16="http://schemas.microsoft.com/office/drawing/2014/main" id="{4E9A663A-B5FC-8349-95B1-697C5D65F24A}"/>
              </a:ext>
            </a:extLst>
          </p:cNvPr>
          <p:cNvSpPr/>
          <p:nvPr/>
        </p:nvSpPr>
        <p:spPr>
          <a:xfrm>
            <a:off x="299142" y="1064367"/>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2</a:t>
            </a:r>
          </a:p>
        </p:txBody>
      </p:sp>
      <p:sp>
        <p:nvSpPr>
          <p:cNvPr id="10" name="Rectangle 9">
            <a:extLst>
              <a:ext uri="{FF2B5EF4-FFF2-40B4-BE49-F238E27FC236}">
                <a16:creationId xmlns:a16="http://schemas.microsoft.com/office/drawing/2014/main" id="{E1F27560-23C9-BB49-8DC9-099F803C7978}"/>
              </a:ext>
            </a:extLst>
          </p:cNvPr>
          <p:cNvSpPr/>
          <p:nvPr/>
        </p:nvSpPr>
        <p:spPr>
          <a:xfrm>
            <a:off x="299141" y="266456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Repeat steps 1 and 2 for 1000 </a:t>
            </a:r>
          </a:p>
          <a:p>
            <a:pPr algn="r"/>
            <a:r>
              <a:rPr lang="en-US" dirty="0"/>
              <a:t>permuted data sets</a:t>
            </a:r>
          </a:p>
        </p:txBody>
      </p:sp>
      <p:sp>
        <p:nvSpPr>
          <p:cNvPr id="11" name="Rectangle 10">
            <a:extLst>
              <a:ext uri="{FF2B5EF4-FFF2-40B4-BE49-F238E27FC236}">
                <a16:creationId xmlns:a16="http://schemas.microsoft.com/office/drawing/2014/main" id="{76014FDD-C2EB-4748-BD8D-197B36DF09E6}"/>
              </a:ext>
            </a:extLst>
          </p:cNvPr>
          <p:cNvSpPr/>
          <p:nvPr/>
        </p:nvSpPr>
        <p:spPr>
          <a:xfrm>
            <a:off x="299142" y="1864783"/>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12" name="Rectangle 11">
            <a:extLst>
              <a:ext uri="{FF2B5EF4-FFF2-40B4-BE49-F238E27FC236}">
                <a16:creationId xmlns:a16="http://schemas.microsoft.com/office/drawing/2014/main" id="{401CF70F-2AE1-364E-9404-3440238D584C}"/>
              </a:ext>
            </a:extLst>
          </p:cNvPr>
          <p:cNvSpPr/>
          <p:nvPr/>
        </p:nvSpPr>
        <p:spPr>
          <a:xfrm>
            <a:off x="291518" y="3465689"/>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test</a:t>
            </a:r>
          </a:p>
        </p:txBody>
      </p:sp>
      <p:sp>
        <p:nvSpPr>
          <p:cNvPr id="13" name="Rectangle 12">
            <a:extLst>
              <a:ext uri="{FF2B5EF4-FFF2-40B4-BE49-F238E27FC236}">
                <a16:creationId xmlns:a16="http://schemas.microsoft.com/office/drawing/2014/main" id="{2451AA29-480E-D34D-B948-EDB686902222}"/>
              </a:ext>
            </a:extLst>
          </p:cNvPr>
          <p:cNvSpPr/>
          <p:nvPr/>
        </p:nvSpPr>
        <p:spPr>
          <a:xfrm>
            <a:off x="299141" y="4263983"/>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Perform the variance drop test</a:t>
            </a:r>
          </a:p>
        </p:txBody>
      </p:sp>
      <p:sp>
        <p:nvSpPr>
          <p:cNvPr id="14" name="Rectangle 13">
            <a:extLst>
              <a:ext uri="{FF2B5EF4-FFF2-40B4-BE49-F238E27FC236}">
                <a16:creationId xmlns:a16="http://schemas.microsoft.com/office/drawing/2014/main" id="{A09DB90A-5071-1540-9641-B086611833A5}"/>
              </a:ext>
            </a:extLst>
          </p:cNvPr>
          <p:cNvSpPr/>
          <p:nvPr/>
        </p:nvSpPr>
        <p:spPr>
          <a:xfrm>
            <a:off x="299142" y="268051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4</a:t>
            </a:r>
          </a:p>
        </p:txBody>
      </p:sp>
      <p:sp>
        <p:nvSpPr>
          <p:cNvPr id="15" name="Rectangle 14">
            <a:extLst>
              <a:ext uri="{FF2B5EF4-FFF2-40B4-BE49-F238E27FC236}">
                <a16:creationId xmlns:a16="http://schemas.microsoft.com/office/drawing/2014/main" id="{80026C5E-5ED2-7A4F-9775-C8CD1FC598E1}"/>
              </a:ext>
            </a:extLst>
          </p:cNvPr>
          <p:cNvSpPr/>
          <p:nvPr/>
        </p:nvSpPr>
        <p:spPr>
          <a:xfrm>
            <a:off x="291519" y="3475429"/>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5</a:t>
            </a:r>
          </a:p>
        </p:txBody>
      </p:sp>
      <p:sp>
        <p:nvSpPr>
          <p:cNvPr id="19" name="Rectangle 18">
            <a:extLst>
              <a:ext uri="{FF2B5EF4-FFF2-40B4-BE49-F238E27FC236}">
                <a16:creationId xmlns:a16="http://schemas.microsoft.com/office/drawing/2014/main" id="{F7D6AC06-5DD2-F848-85B8-FE784173AB82}"/>
              </a:ext>
            </a:extLst>
          </p:cNvPr>
          <p:cNvSpPr/>
          <p:nvPr/>
        </p:nvSpPr>
        <p:spPr>
          <a:xfrm>
            <a:off x="299141" y="5055992"/>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Declare significance if either the </a:t>
            </a:r>
          </a:p>
          <a:p>
            <a:pPr algn="r"/>
            <a:r>
              <a:rPr lang="en-US" dirty="0"/>
              <a:t>variance or variance drop tests passes</a:t>
            </a:r>
          </a:p>
        </p:txBody>
      </p:sp>
      <p:sp>
        <p:nvSpPr>
          <p:cNvPr id="18" name="Rectangle 17">
            <a:extLst>
              <a:ext uri="{FF2B5EF4-FFF2-40B4-BE49-F238E27FC236}">
                <a16:creationId xmlns:a16="http://schemas.microsoft.com/office/drawing/2014/main" id="{ED2123FD-8BBB-654F-86F9-E04997A0F8EB}"/>
              </a:ext>
            </a:extLst>
          </p:cNvPr>
          <p:cNvSpPr/>
          <p:nvPr/>
        </p:nvSpPr>
        <p:spPr>
          <a:xfrm>
            <a:off x="291519" y="4266495"/>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6</a:t>
            </a:r>
          </a:p>
        </p:txBody>
      </p:sp>
      <p:sp>
        <p:nvSpPr>
          <p:cNvPr id="20" name="Rectangle 19">
            <a:extLst>
              <a:ext uri="{FF2B5EF4-FFF2-40B4-BE49-F238E27FC236}">
                <a16:creationId xmlns:a16="http://schemas.microsoft.com/office/drawing/2014/main" id="{14CDAC0C-0444-0443-8CAF-610241E57715}"/>
              </a:ext>
            </a:extLst>
          </p:cNvPr>
          <p:cNvSpPr/>
          <p:nvPr/>
        </p:nvSpPr>
        <p:spPr>
          <a:xfrm>
            <a:off x="299141" y="5853027"/>
            <a:ext cx="4472940" cy="731520"/>
          </a:xfrm>
          <a:prstGeom prst="rect">
            <a:avLst/>
          </a:prstGeom>
          <a:solidFill>
            <a:srgbClr val="30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Keep k of minimum penalized </a:t>
            </a:r>
          </a:p>
          <a:p>
            <a:pPr algn="r"/>
            <a:r>
              <a:rPr lang="en-US" dirty="0"/>
              <a:t>average within-phase variance</a:t>
            </a:r>
          </a:p>
        </p:txBody>
      </p:sp>
      <p:sp>
        <p:nvSpPr>
          <p:cNvPr id="21" name="Rectangle 20">
            <a:extLst>
              <a:ext uri="{FF2B5EF4-FFF2-40B4-BE49-F238E27FC236}">
                <a16:creationId xmlns:a16="http://schemas.microsoft.com/office/drawing/2014/main" id="{93434659-CB4C-0442-A437-34CCDE6F8F9D}"/>
              </a:ext>
            </a:extLst>
          </p:cNvPr>
          <p:cNvSpPr/>
          <p:nvPr/>
        </p:nvSpPr>
        <p:spPr>
          <a:xfrm>
            <a:off x="291519" y="5061960"/>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7</a:t>
            </a:r>
          </a:p>
        </p:txBody>
      </p:sp>
      <p:sp>
        <p:nvSpPr>
          <p:cNvPr id="17" name="Rectangle 16">
            <a:extLst>
              <a:ext uri="{FF2B5EF4-FFF2-40B4-BE49-F238E27FC236}">
                <a16:creationId xmlns:a16="http://schemas.microsoft.com/office/drawing/2014/main" id="{C8BFA8C0-D7EC-4648-B715-BA90EBAE2F6B}"/>
              </a:ext>
            </a:extLst>
          </p:cNvPr>
          <p:cNvSpPr/>
          <p:nvPr/>
        </p:nvSpPr>
        <p:spPr>
          <a:xfrm>
            <a:off x="291518" y="5860252"/>
            <a:ext cx="913225" cy="73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8</a:t>
            </a:r>
          </a:p>
        </p:txBody>
      </p:sp>
      <p:pic>
        <p:nvPicPr>
          <p:cNvPr id="22" name="Picture 21">
            <a:extLst>
              <a:ext uri="{FF2B5EF4-FFF2-40B4-BE49-F238E27FC236}">
                <a16:creationId xmlns:a16="http://schemas.microsoft.com/office/drawing/2014/main" id="{762394A6-E12E-4749-9D30-164B414D3D03}"/>
              </a:ext>
            </a:extLst>
          </p:cNvPr>
          <p:cNvPicPr>
            <a:picLocks noChangeAspect="1"/>
          </p:cNvPicPr>
          <p:nvPr/>
        </p:nvPicPr>
        <p:blipFill rotWithShape="1">
          <a:blip r:embed="rId3"/>
          <a:srcRect b="15579"/>
          <a:stretch/>
        </p:blipFill>
        <p:spPr>
          <a:xfrm>
            <a:off x="4870762" y="5900312"/>
            <a:ext cx="2377763" cy="252040"/>
          </a:xfrm>
          <a:prstGeom prst="rect">
            <a:avLst/>
          </a:prstGeom>
        </p:spPr>
      </p:pic>
      <p:pic>
        <p:nvPicPr>
          <p:cNvPr id="23" name="Picture 22">
            <a:extLst>
              <a:ext uri="{FF2B5EF4-FFF2-40B4-BE49-F238E27FC236}">
                <a16:creationId xmlns:a16="http://schemas.microsoft.com/office/drawing/2014/main" id="{57D84A56-93A5-624C-AA29-9F777D6C169A}"/>
              </a:ext>
            </a:extLst>
          </p:cNvPr>
          <p:cNvPicPr>
            <a:picLocks noChangeAspect="1"/>
          </p:cNvPicPr>
          <p:nvPr/>
        </p:nvPicPr>
        <p:blipFill>
          <a:blip r:embed="rId4"/>
          <a:stretch>
            <a:fillRect/>
          </a:stretch>
        </p:blipFill>
        <p:spPr>
          <a:xfrm>
            <a:off x="4782703" y="6185438"/>
            <a:ext cx="2131831" cy="432545"/>
          </a:xfrm>
          <a:prstGeom prst="rect">
            <a:avLst/>
          </a:prstGeom>
        </p:spPr>
      </p:pic>
      <p:pic>
        <p:nvPicPr>
          <p:cNvPr id="24" name="Picture 23">
            <a:extLst>
              <a:ext uri="{FF2B5EF4-FFF2-40B4-BE49-F238E27FC236}">
                <a16:creationId xmlns:a16="http://schemas.microsoft.com/office/drawing/2014/main" id="{D89AD027-70C5-964B-B4AE-E2924B6724A4}"/>
              </a:ext>
            </a:extLst>
          </p:cNvPr>
          <p:cNvPicPr>
            <a:picLocks noChangeAspect="1"/>
          </p:cNvPicPr>
          <p:nvPr/>
        </p:nvPicPr>
        <p:blipFill>
          <a:blip r:embed="rId5"/>
          <a:stretch>
            <a:fillRect/>
          </a:stretch>
        </p:blipFill>
        <p:spPr>
          <a:xfrm>
            <a:off x="4781660" y="1108603"/>
            <a:ext cx="2390666" cy="856520"/>
          </a:xfrm>
          <a:prstGeom prst="rect">
            <a:avLst/>
          </a:prstGeom>
        </p:spPr>
      </p:pic>
      <p:pic>
        <p:nvPicPr>
          <p:cNvPr id="25" name="Picture 24">
            <a:extLst>
              <a:ext uri="{FF2B5EF4-FFF2-40B4-BE49-F238E27FC236}">
                <a16:creationId xmlns:a16="http://schemas.microsoft.com/office/drawing/2014/main" id="{B5E029A4-D716-E54A-BC36-31CDF0910381}"/>
              </a:ext>
            </a:extLst>
          </p:cNvPr>
          <p:cNvPicPr>
            <a:picLocks noChangeAspect="1"/>
          </p:cNvPicPr>
          <p:nvPr/>
        </p:nvPicPr>
        <p:blipFill>
          <a:blip r:embed="rId6"/>
          <a:stretch>
            <a:fillRect/>
          </a:stretch>
        </p:blipFill>
        <p:spPr>
          <a:xfrm>
            <a:off x="4795670" y="1820052"/>
            <a:ext cx="3067116" cy="651474"/>
          </a:xfrm>
          <a:prstGeom prst="rect">
            <a:avLst/>
          </a:prstGeom>
        </p:spPr>
      </p:pic>
      <p:pic>
        <p:nvPicPr>
          <p:cNvPr id="26" name="Picture 25">
            <a:extLst>
              <a:ext uri="{FF2B5EF4-FFF2-40B4-BE49-F238E27FC236}">
                <a16:creationId xmlns:a16="http://schemas.microsoft.com/office/drawing/2014/main" id="{01FA0746-6AF7-BF43-B95A-01DCD4CE3C09}"/>
              </a:ext>
            </a:extLst>
          </p:cNvPr>
          <p:cNvPicPr>
            <a:picLocks noChangeAspect="1"/>
          </p:cNvPicPr>
          <p:nvPr/>
        </p:nvPicPr>
        <p:blipFill rotWithShape="1">
          <a:blip r:embed="rId7"/>
          <a:srcRect t="13110"/>
          <a:stretch/>
        </p:blipFill>
        <p:spPr>
          <a:xfrm>
            <a:off x="4781659" y="2332074"/>
            <a:ext cx="4265751" cy="545891"/>
          </a:xfrm>
          <a:prstGeom prst="rect">
            <a:avLst/>
          </a:prstGeom>
        </p:spPr>
      </p:pic>
      <p:pic>
        <p:nvPicPr>
          <p:cNvPr id="2" name="Picture 1">
            <a:extLst>
              <a:ext uri="{FF2B5EF4-FFF2-40B4-BE49-F238E27FC236}">
                <a16:creationId xmlns:a16="http://schemas.microsoft.com/office/drawing/2014/main" id="{13CBA176-3DE3-0E49-AC81-17191E4ACBD3}"/>
              </a:ext>
            </a:extLst>
          </p:cNvPr>
          <p:cNvPicPr>
            <a:picLocks noChangeAspect="1"/>
          </p:cNvPicPr>
          <p:nvPr/>
        </p:nvPicPr>
        <p:blipFill>
          <a:blip r:embed="rId8"/>
          <a:stretch>
            <a:fillRect/>
          </a:stretch>
        </p:blipFill>
        <p:spPr>
          <a:xfrm>
            <a:off x="4781659" y="3492164"/>
            <a:ext cx="3183651" cy="611705"/>
          </a:xfrm>
          <a:prstGeom prst="rect">
            <a:avLst/>
          </a:prstGeom>
        </p:spPr>
      </p:pic>
      <p:pic>
        <p:nvPicPr>
          <p:cNvPr id="3" name="Picture 2">
            <a:extLst>
              <a:ext uri="{FF2B5EF4-FFF2-40B4-BE49-F238E27FC236}">
                <a16:creationId xmlns:a16="http://schemas.microsoft.com/office/drawing/2014/main" id="{3551DD8C-EE11-7742-9AE7-C9F97B5C50E3}"/>
              </a:ext>
            </a:extLst>
          </p:cNvPr>
          <p:cNvPicPr>
            <a:picLocks noChangeAspect="1"/>
          </p:cNvPicPr>
          <p:nvPr/>
        </p:nvPicPr>
        <p:blipFill>
          <a:blip r:embed="rId9"/>
          <a:stretch>
            <a:fillRect/>
          </a:stretch>
        </p:blipFill>
        <p:spPr>
          <a:xfrm>
            <a:off x="4764458" y="4377865"/>
            <a:ext cx="4282952" cy="523946"/>
          </a:xfrm>
          <a:prstGeom prst="rect">
            <a:avLst/>
          </a:prstGeom>
        </p:spPr>
      </p:pic>
      <p:pic>
        <p:nvPicPr>
          <p:cNvPr id="4" name="Picture 3">
            <a:extLst>
              <a:ext uri="{FF2B5EF4-FFF2-40B4-BE49-F238E27FC236}">
                <a16:creationId xmlns:a16="http://schemas.microsoft.com/office/drawing/2014/main" id="{57B05F27-EC86-AB43-B584-709BC9EC14CF}"/>
              </a:ext>
            </a:extLst>
          </p:cNvPr>
          <p:cNvPicPr>
            <a:picLocks noChangeAspect="1"/>
          </p:cNvPicPr>
          <p:nvPr/>
        </p:nvPicPr>
        <p:blipFill>
          <a:blip r:embed="rId10"/>
          <a:stretch>
            <a:fillRect/>
          </a:stretch>
        </p:blipFill>
        <p:spPr>
          <a:xfrm>
            <a:off x="8024698" y="1055101"/>
            <a:ext cx="1022712" cy="877188"/>
          </a:xfrm>
          <a:prstGeom prst="rect">
            <a:avLst/>
          </a:prstGeom>
        </p:spPr>
      </p:pic>
      <p:sp>
        <p:nvSpPr>
          <p:cNvPr id="28" name="Rectangle 27">
            <a:extLst>
              <a:ext uri="{FF2B5EF4-FFF2-40B4-BE49-F238E27FC236}">
                <a16:creationId xmlns:a16="http://schemas.microsoft.com/office/drawing/2014/main" id="{80C3A666-5B22-C64A-9CA4-F69D95FED9F1}"/>
              </a:ext>
            </a:extLst>
          </p:cNvPr>
          <p:cNvSpPr/>
          <p:nvPr/>
        </p:nvSpPr>
        <p:spPr>
          <a:xfrm>
            <a:off x="4772080" y="6584547"/>
            <a:ext cx="4371919" cy="2734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Preregistration: https://</a:t>
            </a:r>
            <a:r>
              <a:rPr lang="en-US" sz="2000" b="1" dirty="0" err="1"/>
              <a:t>osf.io</a:t>
            </a:r>
            <a:r>
              <a:rPr lang="en-US" sz="2000" b="1" dirty="0"/>
              <a:t>/mfn8w/</a:t>
            </a:r>
          </a:p>
        </p:txBody>
      </p:sp>
    </p:spTree>
    <p:extLst>
      <p:ext uri="{BB962C8B-B14F-4D97-AF65-F5344CB8AC3E}">
        <p14:creationId xmlns:p14="http://schemas.microsoft.com/office/powerpoint/2010/main" val="3095483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F73ACE-669A-6946-807A-4B554255D8C1}"/>
              </a:ext>
            </a:extLst>
          </p:cNvPr>
          <p:cNvPicPr>
            <a:picLocks noGrp="1" noChangeAspect="1"/>
          </p:cNvPicPr>
          <p:nvPr>
            <p:ph idx="1"/>
          </p:nvPr>
        </p:nvPicPr>
        <p:blipFill>
          <a:blip r:embed="rId3"/>
          <a:stretch>
            <a:fillRect/>
          </a:stretch>
        </p:blipFill>
        <p:spPr>
          <a:xfrm>
            <a:off x="2128289" y="1650828"/>
            <a:ext cx="4351338" cy="4351338"/>
          </a:xfrm>
        </p:spPr>
      </p:pic>
      <p:sp>
        <p:nvSpPr>
          <p:cNvPr id="2" name="Rectangle 1">
            <a:extLst>
              <a:ext uri="{FF2B5EF4-FFF2-40B4-BE49-F238E27FC236}">
                <a16:creationId xmlns:a16="http://schemas.microsoft.com/office/drawing/2014/main" id="{395E49A5-6C8D-9349-A7C3-5CED9A085897}"/>
              </a:ext>
            </a:extLst>
          </p:cNvPr>
          <p:cNvSpPr/>
          <p:nvPr/>
        </p:nvSpPr>
        <p:spPr>
          <a:xfrm>
            <a:off x="2822027" y="1777637"/>
            <a:ext cx="3499945" cy="3689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8632532-FB78-9048-81F0-227AD0068569}"/>
              </a:ext>
            </a:extLst>
          </p:cNvPr>
          <p:cNvSpPr/>
          <p:nvPr/>
        </p:nvSpPr>
        <p:spPr>
          <a:xfrm>
            <a:off x="914400" y="141890"/>
            <a:ext cx="7441324" cy="11824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Did people show correlational changes?</a:t>
            </a:r>
          </a:p>
        </p:txBody>
      </p:sp>
    </p:spTree>
    <p:extLst>
      <p:ext uri="{BB962C8B-B14F-4D97-AF65-F5344CB8AC3E}">
        <p14:creationId xmlns:p14="http://schemas.microsoft.com/office/powerpoint/2010/main" val="376287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013FA-C974-D74F-8992-06C73F3E299E}"/>
              </a:ext>
            </a:extLst>
          </p:cNvPr>
          <p:cNvSpPr/>
          <p:nvPr/>
        </p:nvSpPr>
        <p:spPr>
          <a:xfrm>
            <a:off x="914400" y="141891"/>
            <a:ext cx="7441324" cy="7606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Where were there correlational changes?</a:t>
            </a:r>
          </a:p>
        </p:txBody>
      </p:sp>
    </p:spTree>
    <p:extLst>
      <p:ext uri="{BB962C8B-B14F-4D97-AF65-F5344CB8AC3E}">
        <p14:creationId xmlns:p14="http://schemas.microsoft.com/office/powerpoint/2010/main" val="3227202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62986-4562-EC48-9F9F-92A557833D5C}"/>
              </a:ext>
            </a:extLst>
          </p:cNvPr>
          <p:cNvPicPr>
            <a:picLocks noChangeAspect="1"/>
          </p:cNvPicPr>
          <p:nvPr/>
        </p:nvPicPr>
        <p:blipFill>
          <a:blip r:embed="rId2"/>
          <a:stretch>
            <a:fillRect/>
          </a:stretch>
        </p:blipFill>
        <p:spPr>
          <a:xfrm>
            <a:off x="0" y="902576"/>
            <a:ext cx="9144000" cy="5715000"/>
          </a:xfrm>
          <a:prstGeom prst="rect">
            <a:avLst/>
          </a:prstGeom>
        </p:spPr>
      </p:pic>
      <p:sp>
        <p:nvSpPr>
          <p:cNvPr id="5" name="Rectangle 4">
            <a:extLst>
              <a:ext uri="{FF2B5EF4-FFF2-40B4-BE49-F238E27FC236}">
                <a16:creationId xmlns:a16="http://schemas.microsoft.com/office/drawing/2014/main" id="{C7D013FA-C974-D74F-8992-06C73F3E299E}"/>
              </a:ext>
            </a:extLst>
          </p:cNvPr>
          <p:cNvSpPr/>
          <p:nvPr/>
        </p:nvSpPr>
        <p:spPr>
          <a:xfrm>
            <a:off x="914400" y="141891"/>
            <a:ext cx="7441324" cy="7606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Where were there correlational changes?</a:t>
            </a:r>
          </a:p>
        </p:txBody>
      </p:sp>
    </p:spTree>
    <p:extLst>
      <p:ext uri="{BB962C8B-B14F-4D97-AF65-F5344CB8AC3E}">
        <p14:creationId xmlns:p14="http://schemas.microsoft.com/office/powerpoint/2010/main" val="3996945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62986-4562-EC48-9F9F-92A557833D5C}"/>
              </a:ext>
            </a:extLst>
          </p:cNvPr>
          <p:cNvPicPr>
            <a:picLocks noChangeAspect="1"/>
          </p:cNvPicPr>
          <p:nvPr/>
        </p:nvPicPr>
        <p:blipFill>
          <a:blip r:embed="rId2"/>
          <a:stretch>
            <a:fillRect/>
          </a:stretch>
        </p:blipFill>
        <p:spPr>
          <a:xfrm>
            <a:off x="0" y="902576"/>
            <a:ext cx="9144000" cy="5715000"/>
          </a:xfrm>
          <a:prstGeom prst="rect">
            <a:avLst/>
          </a:prstGeom>
        </p:spPr>
      </p:pic>
      <p:sp>
        <p:nvSpPr>
          <p:cNvPr id="5" name="Rectangle 4">
            <a:extLst>
              <a:ext uri="{FF2B5EF4-FFF2-40B4-BE49-F238E27FC236}">
                <a16:creationId xmlns:a16="http://schemas.microsoft.com/office/drawing/2014/main" id="{C7D013FA-C974-D74F-8992-06C73F3E299E}"/>
              </a:ext>
            </a:extLst>
          </p:cNvPr>
          <p:cNvSpPr/>
          <p:nvPr/>
        </p:nvSpPr>
        <p:spPr>
          <a:xfrm>
            <a:off x="914400" y="141891"/>
            <a:ext cx="7441324" cy="7606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Where were there correlational changes?</a:t>
            </a:r>
          </a:p>
        </p:txBody>
      </p:sp>
    </p:spTree>
    <p:extLst>
      <p:ext uri="{BB962C8B-B14F-4D97-AF65-F5344CB8AC3E}">
        <p14:creationId xmlns:p14="http://schemas.microsoft.com/office/powerpoint/2010/main" val="16554591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62986-4562-EC48-9F9F-92A557833D5C}"/>
              </a:ext>
            </a:extLst>
          </p:cNvPr>
          <p:cNvPicPr>
            <a:picLocks noChangeAspect="1"/>
          </p:cNvPicPr>
          <p:nvPr/>
        </p:nvPicPr>
        <p:blipFill>
          <a:blip r:embed="rId2"/>
          <a:stretch>
            <a:fillRect/>
          </a:stretch>
        </p:blipFill>
        <p:spPr>
          <a:xfrm>
            <a:off x="0" y="902576"/>
            <a:ext cx="9144000" cy="5715000"/>
          </a:xfrm>
          <a:prstGeom prst="rect">
            <a:avLst/>
          </a:prstGeom>
        </p:spPr>
      </p:pic>
      <p:sp>
        <p:nvSpPr>
          <p:cNvPr id="5" name="Rectangle 4">
            <a:extLst>
              <a:ext uri="{FF2B5EF4-FFF2-40B4-BE49-F238E27FC236}">
                <a16:creationId xmlns:a16="http://schemas.microsoft.com/office/drawing/2014/main" id="{C7D013FA-C974-D74F-8992-06C73F3E299E}"/>
              </a:ext>
            </a:extLst>
          </p:cNvPr>
          <p:cNvSpPr/>
          <p:nvPr/>
        </p:nvSpPr>
        <p:spPr>
          <a:xfrm>
            <a:off x="914400" y="141891"/>
            <a:ext cx="7441324" cy="7606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Helvetica" pitchFamily="2" charset="0"/>
              </a:rPr>
              <a:t>Where were there correlational changes?</a:t>
            </a:r>
          </a:p>
        </p:txBody>
      </p:sp>
    </p:spTree>
    <p:extLst>
      <p:ext uri="{BB962C8B-B14F-4D97-AF65-F5344CB8AC3E}">
        <p14:creationId xmlns:p14="http://schemas.microsoft.com/office/powerpoint/2010/main" val="28975827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Tree>
    <p:extLst>
      <p:ext uri="{BB962C8B-B14F-4D97-AF65-F5344CB8AC3E}">
        <p14:creationId xmlns:p14="http://schemas.microsoft.com/office/powerpoint/2010/main" val="2530975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0" name="Rectangle 9">
            <a:extLst>
              <a:ext uri="{FF2B5EF4-FFF2-40B4-BE49-F238E27FC236}">
                <a16:creationId xmlns:a16="http://schemas.microsoft.com/office/drawing/2014/main" id="{743C0CF9-46E6-394E-B961-5AA0BC18B7D8}"/>
              </a:ext>
            </a:extLst>
          </p:cNvPr>
          <p:cNvSpPr/>
          <p:nvPr/>
        </p:nvSpPr>
        <p:spPr>
          <a:xfrm>
            <a:off x="6543675" y="15350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Tree>
    <p:extLst>
      <p:ext uri="{BB962C8B-B14F-4D97-AF65-F5344CB8AC3E}">
        <p14:creationId xmlns:p14="http://schemas.microsoft.com/office/powerpoint/2010/main" val="35375714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9" name="Rectangle 18">
            <a:extLst>
              <a:ext uri="{FF2B5EF4-FFF2-40B4-BE49-F238E27FC236}">
                <a16:creationId xmlns:a16="http://schemas.microsoft.com/office/drawing/2014/main" id="{84821582-4B8F-9D45-BFD3-ABE6980F1711}"/>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20" name="Rectangle 19">
            <a:extLst>
              <a:ext uri="{FF2B5EF4-FFF2-40B4-BE49-F238E27FC236}">
                <a16:creationId xmlns:a16="http://schemas.microsoft.com/office/drawing/2014/main" id="{6549ADB8-F079-F943-86B9-B4287B051691}"/>
              </a:ext>
            </a:extLst>
          </p:cNvPr>
          <p:cNvSpPr/>
          <p:nvPr/>
        </p:nvSpPr>
        <p:spPr>
          <a:xfrm>
            <a:off x="6543675" y="262367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Tree>
    <p:extLst>
      <p:ext uri="{BB962C8B-B14F-4D97-AF65-F5344CB8AC3E}">
        <p14:creationId xmlns:p14="http://schemas.microsoft.com/office/powerpoint/2010/main" val="15169937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4302</TotalTime>
  <Words>6220</Words>
  <Application>Microsoft Macintosh PowerPoint</Application>
  <PresentationFormat>On-screen Show (4:3)</PresentationFormat>
  <Paragraphs>1674</Paragraphs>
  <Slides>124</Slides>
  <Notes>101</Notes>
  <HiddenSlides>22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124</vt:i4>
      </vt:variant>
    </vt:vector>
  </HeadingPairs>
  <TitlesOfParts>
    <vt:vector size="133" baseType="lpstr">
      <vt:lpstr>Arial</vt:lpstr>
      <vt:lpstr>Calibri</vt:lpstr>
      <vt:lpstr>Calibri Light</vt:lpstr>
      <vt:lpstr>Cambria Math</vt:lpstr>
      <vt:lpstr>Helvetica</vt:lpstr>
      <vt:lpstr>Helvetica Neue</vt:lpstr>
      <vt:lpstr>Monotype Corsiva</vt:lpstr>
      <vt:lpstr>Times New Roman</vt:lpstr>
      <vt:lpstr>Office Theme</vt:lpstr>
      <vt:lpstr>Network Approaches to Representing and Understanding Psychological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Idiographic Assessment: Graphical Autoregressive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Beck, Emorie</dc:creator>
  <cp:lastModifiedBy>Emorie Danielle Beck</cp:lastModifiedBy>
  <cp:revision>69</cp:revision>
  <dcterms:created xsi:type="dcterms:W3CDTF">2019-02-13T22:10:35Z</dcterms:created>
  <dcterms:modified xsi:type="dcterms:W3CDTF">2021-04-18T20:04:16Z</dcterms:modified>
</cp:coreProperties>
</file>